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93" r:id="rId19"/>
    <p:sldId id="273" r:id="rId20"/>
    <p:sldId id="294" r:id="rId21"/>
    <p:sldId id="301" r:id="rId22"/>
    <p:sldId id="302" r:id="rId23"/>
    <p:sldId id="313" r:id="rId24"/>
    <p:sldId id="310" r:id="rId25"/>
    <p:sldId id="325" r:id="rId26"/>
    <p:sldId id="324" r:id="rId27"/>
    <p:sldId id="317" r:id="rId28"/>
    <p:sldId id="347" r:id="rId29"/>
    <p:sldId id="274" r:id="rId30"/>
    <p:sldId id="348" r:id="rId31"/>
    <p:sldId id="290" r:id="rId32"/>
    <p:sldId id="291" r:id="rId33"/>
    <p:sldId id="345" r:id="rId34"/>
    <p:sldId id="292" r:id="rId35"/>
    <p:sldId id="346" r:id="rId36"/>
  </p:sldIdLst>
  <p:sldSz cx="12192000" cy="6858000"/>
  <p:notesSz cx="6858000" cy="9144000"/>
  <p:embeddedFontLst>
    <p:embeddedFont>
      <p:font typeface="Andalus" panose="02020603050405020304" pitchFamily="18" charset="-78"/>
      <p:regular r:id="rId37"/>
    </p:embeddedFont>
    <p:embeddedFont>
      <p:font typeface="B Mitra" panose="00000400000000000000" pitchFamily="2" charset="-78"/>
      <p:regular r:id="rId38"/>
      <p:bold r:id="rId39"/>
    </p:embeddedFont>
    <p:embeddedFont>
      <p:font typeface="Century Gothic" panose="020B0502020202020204" pitchFamily="34" charset="0"/>
      <p:regular r:id="rId40"/>
      <p:bold r:id="rId41"/>
      <p:italic r:id="rId42"/>
      <p:boldItalic r:id="rId43"/>
    </p:embeddedFont>
    <p:embeddedFont>
      <p:font typeface="Garamond" panose="02020404030301010803" pitchFamily="18" charset="0"/>
      <p:regular r:id="rId44"/>
      <p:bold r:id="rId45"/>
      <p:italic r:id="rId46"/>
    </p:embeddedFont>
    <p:embeddedFont>
      <p:font typeface="Tahoma" panose="020B0604030504040204" pitchFamily="34" charset="0"/>
      <p:regular r:id="rId47"/>
      <p:bold r:id="rId48"/>
    </p:embeddedFont>
    <p:embeddedFont>
      <p:font typeface="Wingdings 3" panose="05040102010807070707" pitchFamily="18" charset="2"/>
      <p:regular r:id="rId4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6.fntdata"/><Relationship Id="rId47" Type="http://schemas.openxmlformats.org/officeDocument/2006/relationships/font" Target="fonts/font11.fntdata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font" Target="fonts/font9.fntdata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8.fntdata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7.fntdata"/><Relationship Id="rId48" Type="http://schemas.openxmlformats.org/officeDocument/2006/relationships/font" Target="fonts/font12.fntdata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openxmlformats.org/officeDocument/2006/relationships/font" Target="fonts/font10.fntdata"/><Relationship Id="rId20" Type="http://schemas.openxmlformats.org/officeDocument/2006/relationships/slide" Target="slides/slide19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5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6468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63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9653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128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7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3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4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2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3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7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7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0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8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8099B-711C-41B0-BE7D-F71DDFE45B4E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F927912-3E3C-499B-BBA1-55FC6CAC8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5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7F103-95A7-4CCF-9B2D-A21F697F12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>
                <a:cs typeface="B Mitra" panose="00000400000000000000" pitchFamily="2" charset="-78"/>
              </a:rPr>
              <a:t>بسم الله الرحمن ارحیم</a:t>
            </a: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592E2-AD76-4EAA-B96B-717EAA4AFB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85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D663-CB3E-4197-BE8A-C7EAB34E9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همولیز با علت آلو آنتی بادی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DD7C9-6F4D-4B34-90FA-73243BF3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cs typeface="B Mitra" panose="00000400000000000000" pitchFamily="2" charset="-78"/>
              </a:rPr>
              <a:t>زمان بروز </a:t>
            </a:r>
            <a:r>
              <a:rPr lang="fa-IR" dirty="0">
                <a:cs typeface="B Mitra" panose="00000400000000000000" pitchFamily="2" charset="-78"/>
              </a:rPr>
              <a:t>: بین چند روز تا چند هفته تزریق خون </a:t>
            </a:r>
            <a:endParaRPr lang="en-US" dirty="0">
              <a:cs typeface="B Mitra" panose="00000400000000000000" pitchFamily="2" charset="-78"/>
            </a:endParaRPr>
          </a:p>
          <a:p>
            <a:pPr algn="r" rtl="1"/>
            <a:r>
              <a:rPr lang="fa-IR" b="1" dirty="0">
                <a:cs typeface="B Mitra" panose="00000400000000000000" pitchFamily="2" charset="-78"/>
              </a:rPr>
              <a:t>اتیولوژی </a:t>
            </a:r>
            <a:r>
              <a:rPr lang="fa-IR" dirty="0">
                <a:cs typeface="B Mitra" panose="00000400000000000000" pitchFamily="2" charset="-78"/>
              </a:rPr>
              <a:t>: تولید آلو آنتی بادی به علت تزریق خون ، پیوند و حاملگی</a:t>
            </a: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   این آنتی بادی ها می توانند منجر به </a:t>
            </a:r>
            <a:r>
              <a:rPr lang="en-US" dirty="0">
                <a:cs typeface="B Mitra" panose="00000400000000000000" pitchFamily="2" charset="-78"/>
              </a:rPr>
              <a:t>DSTR </a:t>
            </a:r>
            <a:r>
              <a:rPr lang="fa-IR" dirty="0">
                <a:cs typeface="B Mitra" panose="00000400000000000000" pitchFamily="2" charset="-78"/>
              </a:rPr>
              <a:t> یا </a:t>
            </a:r>
            <a:r>
              <a:rPr lang="en-US" dirty="0">
                <a:cs typeface="B Mitra" panose="00000400000000000000" pitchFamily="2" charset="-78"/>
              </a:rPr>
              <a:t>DHTR </a:t>
            </a:r>
          </a:p>
          <a:p>
            <a:pPr algn="r" rtl="1"/>
            <a:r>
              <a:rPr lang="fa-IR" b="1" dirty="0">
                <a:cs typeface="B Mitra" panose="00000400000000000000" pitchFamily="2" charset="-78"/>
              </a:rPr>
              <a:t>علایم </a:t>
            </a:r>
            <a:r>
              <a:rPr lang="fa-IR" dirty="0">
                <a:cs typeface="B Mitra" panose="00000400000000000000" pitchFamily="2" charset="-78"/>
              </a:rPr>
              <a:t>:  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B Mitra" panose="00000400000000000000" pitchFamily="2" charset="-78"/>
              </a:rPr>
              <a:t>DSTR  </a:t>
            </a:r>
            <a:r>
              <a:rPr lang="fa-IR" dirty="0">
                <a:cs typeface="B Mitra" panose="00000400000000000000" pitchFamily="2" charset="-78"/>
              </a:rPr>
              <a:t>  : بدون علامت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B Mitra" panose="00000400000000000000" pitchFamily="2" charset="-78"/>
              </a:rPr>
              <a:t>DHTR</a:t>
            </a:r>
            <a:r>
              <a:rPr lang="fa-IR" dirty="0">
                <a:cs typeface="B Mitra" panose="00000400000000000000" pitchFamily="2" charset="-78"/>
              </a:rPr>
              <a:t> : تب و کم خونی ، علایم همولیز حاد را ندارد </a:t>
            </a: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                 گاهی زردی و لکوسیتوز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بیماران بیهوش شده</a:t>
            </a:r>
            <a:r>
              <a:rPr lang="en-US" dirty="0">
                <a:cs typeface="B Mitra" panose="00000400000000000000" pitchFamily="2" charset="-78"/>
              </a:rPr>
              <a:t>/</a:t>
            </a:r>
            <a:r>
              <a:rPr lang="fa-IR" dirty="0">
                <a:cs typeface="B Mitra" panose="00000400000000000000" pitchFamily="2" charset="-78"/>
              </a:rPr>
              <a:t> بیماران ناخود آگاه  اولین علامت ادرار قرمز یا تیره که گاهی همرا با الیگوری یا </a:t>
            </a:r>
            <a:r>
              <a:rPr lang="en-US" dirty="0">
                <a:cs typeface="B Mitra" panose="00000400000000000000" pitchFamily="2" charset="-78"/>
              </a:rPr>
              <a:t>DIC</a:t>
            </a:r>
          </a:p>
          <a:p>
            <a:pPr algn="r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6560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12870-EDB4-4647-A153-DD48C755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تشخیص همولیز با علت آلوآنتی بادی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0EB94-D326-4EC4-8950-AF6D45F46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غربالگری آنتی بادی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انجام </a:t>
            </a:r>
            <a:r>
              <a:rPr lang="en-US" dirty="0">
                <a:cs typeface="B Mitra" panose="00000400000000000000" pitchFamily="2" charset="-78"/>
              </a:rPr>
              <a:t>DAT</a:t>
            </a:r>
            <a:endParaRPr lang="fa-IR" dirty="0">
              <a:cs typeface="B Mitra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endParaRPr lang="fa-IR" dirty="0">
              <a:cs typeface="B Mitra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آزمایش هایی برای انجام همولیز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algn="r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51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BD4E-B611-484A-BD30-9D093AD3B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b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رویکرد درمانی / پیشگیرانه همولیز با علت آلو آنتی بادی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D8CAF-6B40-47CF-B7D1-C2A399893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تعیین هویت آنتی بادی 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تزریث خون با </a:t>
            </a:r>
            <a:r>
              <a:rPr lang="en-US" dirty="0">
                <a:cs typeface="B Mitra" panose="00000400000000000000" pitchFamily="2" charset="-78"/>
              </a:rPr>
              <a:t>RBC</a:t>
            </a:r>
            <a:r>
              <a:rPr lang="fa-IR" dirty="0">
                <a:cs typeface="B Mitra" panose="00000400000000000000" pitchFamily="2" charset="-78"/>
              </a:rPr>
              <a:t> سازگار(لازم است از نظر انتی زن متقابل منفی باشد)</a:t>
            </a:r>
          </a:p>
          <a:p>
            <a:pPr marL="0" indent="0" algn="r" rtl="1">
              <a:buNone/>
            </a:pP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2639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9BAA-F6A4-4D8E-A81D-EF30550E6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تشخیص افتراقی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C7EEB-72A3-44A2-8B11-831DFEB5E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Mitra" panose="00000400000000000000" pitchFamily="2" charset="-78"/>
              </a:rPr>
              <a:t>تزریق فرآورده خونی آلوده به انگل داخل سلولی مثل مالاریا </a:t>
            </a:r>
          </a:p>
          <a:p>
            <a:pPr algn="r" rt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GVHD</a:t>
            </a:r>
          </a:p>
          <a:p>
            <a:pPr algn="r" rt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ابتلا به 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CMV</a:t>
            </a:r>
          </a:p>
          <a:p>
            <a:pPr algn="r" rtl="1"/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6754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D275-FB57-4E82-8599-39EF4260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همولیز نان ایمیون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48453-4E63-4F8A-BB08-DD7FF4739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در اين واكنشها كمپلكس آنتي ژن آنتي بادي مداخله گر نيستند</a:t>
            </a:r>
          </a:p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در اكثر اين موارد كيسه خون قبل از تزريق داراي شواهدي از هموليز است.</a:t>
            </a:r>
          </a:p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الف- هموليز مكانيكي : استفاده از سوزن باريك</a:t>
            </a:r>
          </a:p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                           استفاده از پمپ در جراحي قلب باز</a:t>
            </a:r>
          </a:p>
          <a:p>
            <a:pPr algn="r" rtl="1">
              <a:buNone/>
            </a:pPr>
            <a:r>
              <a:rPr lang="fa-IR" dirty="0">
                <a:cs typeface="B Mitra" panose="00000400000000000000" pitchFamily="2" charset="-78"/>
              </a:rPr>
              <a:t>ب-تغييرات حرارتي: دماي بالا در استفاده از </a:t>
            </a:r>
            <a:r>
              <a:rPr lang="en-US" dirty="0">
                <a:cs typeface="B Mitra" panose="00000400000000000000" pitchFamily="2" charset="-78"/>
              </a:rPr>
              <a:t>Blood warmer</a:t>
            </a:r>
          </a:p>
          <a:p>
            <a:pPr algn="r">
              <a:buNone/>
            </a:pPr>
            <a:r>
              <a:rPr lang="en-US" dirty="0">
                <a:cs typeface="B Mitra" panose="00000400000000000000" pitchFamily="2" charset="-78"/>
              </a:rPr>
              <a:t>       </a:t>
            </a:r>
            <a:r>
              <a:rPr lang="fa-IR" dirty="0">
                <a:cs typeface="B Mitra" panose="00000400000000000000" pitchFamily="2" charset="-78"/>
              </a:rPr>
              <a:t>                       دماي بسيارپايين</a:t>
            </a:r>
          </a:p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ج-هموليز اسمزي : رقيق شدن خون در محلول هاي هيپوتنيك مثل دكستروز 5%</a:t>
            </a:r>
          </a:p>
          <a:p>
            <a:pPr algn="r">
              <a:buNone/>
            </a:pPr>
            <a:r>
              <a:rPr lang="fa-IR" dirty="0">
                <a:cs typeface="B Mitra" panose="00000400000000000000" pitchFamily="2" charset="-78"/>
              </a:rPr>
              <a:t>                       ورود آب مقطر در جريان خون به ويژه در خلال جراحي پروستات</a:t>
            </a:r>
          </a:p>
          <a:p>
            <a:pPr algn="r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9790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C5D87-3EE9-4FE9-82C2-D3E3D5E4D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A9C5B-C293-48F7-BBC5-289302246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chemeClr val="tx1"/>
                </a:solidFill>
                <a:cs typeface="B Mitra" panose="00000400000000000000" pitchFamily="2" charset="-78"/>
              </a:rPr>
              <a:t>تشخیص افتراقی</a:t>
            </a:r>
            <a:r>
              <a:rPr lang="en-US" b="1" dirty="0">
                <a:solidFill>
                  <a:schemeClr val="tx1"/>
                </a:solidFill>
                <a:cs typeface="B Mitra" panose="00000400000000000000" pitchFamily="2" charset="-78"/>
              </a:rPr>
              <a:t> :</a:t>
            </a:r>
            <a:r>
              <a:rPr lang="en-US" dirty="0">
                <a:solidFill>
                  <a:schemeClr val="tx1"/>
                </a:solidFill>
                <a:cs typeface="B Mitra" panose="00000400000000000000" pitchFamily="2" charset="-78"/>
              </a:rPr>
              <a:t> </a:t>
            </a:r>
            <a:r>
              <a:rPr lang="fa-IR" dirty="0">
                <a:cs typeface="B Mitra" panose="00000400000000000000" pitchFamily="2" charset="-78"/>
              </a:rPr>
              <a:t>نقص غشا </a:t>
            </a:r>
            <a:r>
              <a:rPr lang="en-US" dirty="0">
                <a:cs typeface="B Mitra" panose="00000400000000000000" pitchFamily="2" charset="-78"/>
              </a:rPr>
              <a:t>RBC </a:t>
            </a:r>
            <a:r>
              <a:rPr lang="fa-IR" dirty="0">
                <a:cs typeface="B Mitra" panose="00000400000000000000" pitchFamily="2" charset="-78"/>
              </a:rPr>
              <a:t> در گیرنده یا دهنده مثل نقص </a:t>
            </a:r>
            <a:r>
              <a:rPr lang="en-US" dirty="0">
                <a:cs typeface="B Mitra" panose="00000400000000000000" pitchFamily="2" charset="-78"/>
              </a:rPr>
              <a:t>G6PD</a:t>
            </a:r>
          </a:p>
          <a:p>
            <a:pPr algn="r" rtl="1"/>
            <a:endParaRPr lang="en-US" dirty="0">
              <a:cs typeface="B Mitra" panose="00000400000000000000" pitchFamily="2" charset="-78"/>
            </a:endParaRPr>
          </a:p>
          <a:p>
            <a:pPr algn="r" rtl="1"/>
            <a:endParaRPr lang="en-US" dirty="0">
              <a:cs typeface="B Mitra" panose="00000400000000000000" pitchFamily="2" charset="-78"/>
            </a:endParaRPr>
          </a:p>
          <a:p>
            <a:pPr algn="r" rtl="1"/>
            <a:r>
              <a:rPr lang="fa-IR" b="1" dirty="0">
                <a:cs typeface="B Mitra" panose="00000400000000000000" pitchFamily="2" charset="-78"/>
              </a:rPr>
              <a:t>درمان : </a:t>
            </a:r>
            <a:r>
              <a:rPr lang="fa-IR" dirty="0">
                <a:cs typeface="B Mitra" panose="00000400000000000000" pitchFamily="2" charset="-78"/>
              </a:rPr>
              <a:t>بسته  به میزان همولیز و میزان خون تزریق شده دارد همه موارد فوق توقف تزریق و مدیریت آن همانند همولیز حاد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6901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1EE91-626A-4EA0-B1A9-1523B8F94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عوارضی که یکی از علایم آنها تنگی نفس است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8BB8A-6863-451A-98C1-A54CAA89E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>
                <a:solidFill>
                  <a:schemeClr val="tx1"/>
                </a:solidFill>
                <a:cs typeface="B Titr" panose="00000700000000000000" pitchFamily="2" charset="-78"/>
              </a:rPr>
              <a:t>TRALI</a:t>
            </a:r>
          </a:p>
          <a:p>
            <a:pPr algn="r" rtl="1"/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/>
            <a:r>
              <a:rPr lang="en-US" dirty="0">
                <a:solidFill>
                  <a:schemeClr val="tx1"/>
                </a:solidFill>
                <a:cs typeface="B Titr" panose="00000700000000000000" pitchFamily="2" charset="-78"/>
              </a:rPr>
              <a:t>TACO</a:t>
            </a:r>
          </a:p>
          <a:p>
            <a:pPr algn="r" rtl="1"/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 rtl="1"/>
            <a:r>
              <a:rPr lang="fa-IR" dirty="0">
                <a:solidFill>
                  <a:schemeClr val="tx1"/>
                </a:solidFill>
                <a:cs typeface="B Mitra" panose="00000400000000000000" pitchFamily="2" charset="-78"/>
              </a:rPr>
              <a:t>آنافیلاکتیک ناشی از تزریق خون</a:t>
            </a:r>
            <a:endParaRPr lang="en-US" dirty="0">
              <a:solidFill>
                <a:schemeClr val="tx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5117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D974C-05B4-4A86-8A28-7C1CE992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TRALI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7852-9204-434D-A63D-C1D7FE613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lnSpc>
                <a:spcPct val="120000"/>
              </a:lnSpc>
              <a:buNone/>
            </a:pP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تعریف : </a:t>
            </a:r>
            <a:r>
              <a:rPr lang="fa-IR" dirty="0">
                <a:cs typeface="B Nazanin" panose="00000400000000000000" pitchFamily="2" charset="-78"/>
              </a:rPr>
              <a:t>در آسیب حاد ریوی اختلال تنفس به سبب ادم ریوی غیر قلبی و افت فشار خون دیده می شود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sz="1900" dirty="0">
                <a:solidFill>
                  <a:srgbClr val="FF0000"/>
                </a:solidFill>
                <a:cs typeface="B Nazanin" panose="00000400000000000000" pitchFamily="2" charset="-78"/>
              </a:rPr>
              <a:t>علایم : </a:t>
            </a:r>
            <a:r>
              <a:rPr lang="fa-IR" dirty="0">
                <a:cs typeface="B Nazanin" panose="00000400000000000000" pitchFamily="2" charset="-78"/>
              </a:rPr>
              <a:t>دیسترس حاد تنفسی، کمبود شدید اکسیژن در خون، افت فشار خون و تب است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معاینات فیزیکی : </a:t>
            </a:r>
            <a:r>
              <a:rPr lang="fa-IR" dirty="0">
                <a:cs typeface="B Nazanin" panose="00000400000000000000" pitchFamily="2" charset="-78"/>
              </a:rPr>
              <a:t>ادم ریوی و عکس قفسه سینه انفیلتراسیون دو طرفه ریه را نشان می دهد.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یافته های آزمایشگاهی:</a:t>
            </a:r>
            <a:r>
              <a:rPr lang="fa-IR" dirty="0">
                <a:cs typeface="B Nazanin" panose="00000400000000000000" pitchFamily="2" charset="-78"/>
              </a:rPr>
              <a:t>لوکوپنی موقت، نوتروپنی، منوسیتوپنی و کاهش کمپلمان </a:t>
            </a:r>
          </a:p>
          <a:p>
            <a:pPr marL="0" indent="0" algn="r" rtl="1">
              <a:lnSpc>
                <a:spcPct val="120000"/>
              </a:lnSpc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شروع تظاهرات کلینیکی </a:t>
            </a:r>
            <a:r>
              <a:rPr lang="fa-IR" dirty="0">
                <a:cs typeface="B Nazanin" panose="00000400000000000000" pitchFamily="2" charset="-78"/>
              </a:rPr>
              <a:t>ممکن است تا 6 ساعت پس از تزریق ظاهر شود ولی  دراکثر موارد در حین تزریق و تا دو ساعت پس از آن می باشد.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علایم معمولا در حین 48 تا 96 ساعت پس از آغاز برطرف می شود.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654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2050" name="Picture 2" descr="H:\کنفرانس\گل افشان\عكسهاي كتاب اصول و روش‌هاي آزمايشگاهي در بانك خون\chapter15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93" y="0"/>
            <a:ext cx="11347938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1379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495F6-661F-4AEB-8DA8-A71A0761D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TRALI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مروری بر پاتوفیزیولوژی 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93C3-7846-4AEA-86C0-C745917EE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Mitra" panose="00000400000000000000" pitchFamily="2" charset="-78"/>
              </a:rPr>
              <a:t>آسپیراسیون ، پنومونی ، تنفس مواد سمی ، عفونت خون ، شوک ، سوختگی ، التهاب پانکراس ، </a:t>
            </a:r>
            <a:r>
              <a:rPr lang="en-US" dirty="0">
                <a:cs typeface="B Mitra" panose="00000400000000000000" pitchFamily="2" charset="-78"/>
              </a:rPr>
              <a:t>CABG </a:t>
            </a:r>
            <a:r>
              <a:rPr lang="fa-IR" dirty="0">
                <a:cs typeface="B Mitra" panose="00000400000000000000" pitchFamily="2" charset="-78"/>
              </a:rPr>
              <a:t> ، زیاده روی دارویی ، تروما</a:t>
            </a:r>
          </a:p>
          <a:p>
            <a:pPr algn="r" rtl="1"/>
            <a:endParaRPr lang="fa-IR" dirty="0">
              <a:cs typeface="B Mitra" panose="00000400000000000000" pitchFamily="2" charset="-78"/>
            </a:endParaRP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گمان می رود ترالی دو مرحله ای باشد :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مرحله اول : آماده شدن نوتروفیل ها 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مرحله دوم : ورود آنتی بادی های ضد نوتروفیلی از طریق فرآورده تزریقی اهداکننده </a:t>
            </a:r>
          </a:p>
          <a:p>
            <a:pPr algn="r" rtl="1"/>
            <a:endParaRPr lang="fa-IR" dirty="0">
              <a:cs typeface="B Mitra" panose="00000400000000000000" pitchFamily="2" charset="-78"/>
            </a:endParaRP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برخی فاکتورهای موثر در مستعد کردن ترالی :</a:t>
            </a: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الکلیسم مزمن ، دخانیات ، شوک قلبی ، افزایش حجم خون ، تنفس مصنوعی با فشار بیشتر از </a:t>
            </a:r>
            <a:r>
              <a:rPr lang="en-US" dirty="0">
                <a:cs typeface="B Mitra" panose="00000400000000000000" pitchFamily="2" charset="-78"/>
              </a:rPr>
              <a:t>30 cmH2o </a:t>
            </a:r>
            <a:r>
              <a:rPr lang="fa-IR" dirty="0">
                <a:cs typeface="B Mitra" panose="00000400000000000000" pitchFamily="2" charset="-78"/>
              </a:rPr>
              <a:t>  قبل از جذاحی ، جراحی کبد به ویژه پیوند کبد ، و بالابودن سطح اینترلوکین 8 قبل از تزریق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431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1208-73A8-43FF-A8D1-4C2F0E492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B3CC4-B19B-401E-8D16-50A1D0161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5400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5400" dirty="0">
                <a:solidFill>
                  <a:srgbClr val="FF0000"/>
                </a:solidFill>
                <a:cs typeface="B Mitra" panose="00000400000000000000" pitchFamily="2" charset="-78"/>
              </a:rPr>
              <a:t>عوارض ناشی از تزریق خون</a:t>
            </a:r>
            <a:endParaRPr lang="en-US" sz="5400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1471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335D-15E7-887B-6117-2B56D160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  <a:t>پیشگیری</a:t>
            </a:r>
            <a:r>
              <a:rPr lang="en-US" sz="4000" dirty="0">
                <a:solidFill>
                  <a:srgbClr val="FF0000"/>
                </a:solidFill>
                <a:cs typeface="B Titr" panose="00000700000000000000" pitchFamily="2" charset="-78"/>
              </a:rPr>
              <a:t> </a:t>
            </a:r>
            <a: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  <a:t> از بروز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TRALI</a:t>
            </a:r>
            <a:b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en-US" sz="40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5A5A9-509E-5FCD-F389-251660730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2400" dirty="0">
                <a:cs typeface="B Mitra" panose="00000400000000000000" pitchFamily="2" charset="-78"/>
              </a:rPr>
              <a:t> </a:t>
            </a:r>
            <a:r>
              <a:rPr lang="fa-IR" sz="2400" dirty="0">
                <a:solidFill>
                  <a:srgbClr val="FF0000"/>
                </a:solidFill>
                <a:cs typeface="B Mitra" panose="00000400000000000000" pitchFamily="2" charset="-78"/>
              </a:rPr>
              <a:t>پیشگیری :</a:t>
            </a:r>
            <a:endParaRPr lang="fa-IR" sz="2400" dirty="0">
              <a:cs typeface="B Mitra" panose="00000400000000000000" pitchFamily="2" charset="-78"/>
            </a:endParaRPr>
          </a:p>
          <a:p>
            <a:pPr algn="r" rtl="1"/>
            <a:r>
              <a:rPr lang="fa-IR" sz="2400" dirty="0">
                <a:cs typeface="B Mitra" panose="00000400000000000000" pitchFamily="2" charset="-78"/>
              </a:rPr>
              <a:t>حذف اهداکنندگانی که فرآورده های خون آنها ایجاد واکنش </a:t>
            </a:r>
            <a:r>
              <a:rPr lang="en-US" sz="2400" dirty="0">
                <a:cs typeface="B Mitra" panose="00000400000000000000" pitchFamily="2" charset="-78"/>
              </a:rPr>
              <a:t>TRALI </a:t>
            </a:r>
            <a:r>
              <a:rPr lang="fa-IR" sz="2400" dirty="0">
                <a:cs typeface="B Mitra" panose="00000400000000000000" pitchFamily="2" charset="-78"/>
              </a:rPr>
              <a:t>می نماید</a:t>
            </a:r>
          </a:p>
          <a:p>
            <a:pPr algn="r" rtl="1"/>
            <a:r>
              <a:rPr lang="fa-IR" sz="2400" dirty="0">
                <a:cs typeface="B Mitra" panose="00000400000000000000" pitchFamily="2" charset="-78"/>
              </a:rPr>
              <a:t>      استفاده از پلاسمای جنس مذکر</a:t>
            </a:r>
          </a:p>
          <a:p>
            <a:pPr algn="r" rtl="1"/>
            <a:r>
              <a:rPr lang="fa-IR" sz="2400" dirty="0">
                <a:cs typeface="B Mitra" panose="00000400000000000000" pitchFamily="2" charset="-78"/>
              </a:rPr>
              <a:t>اجتناب از تزریق فرآورده با حجم زیاد پلاسما</a:t>
            </a:r>
          </a:p>
          <a:p>
            <a:pPr algn="r">
              <a:lnSpc>
                <a:spcPct val="120000"/>
              </a:lnSpc>
              <a:buNone/>
            </a:pPr>
            <a:r>
              <a:rPr lang="fa-IR" sz="2400" dirty="0">
                <a:solidFill>
                  <a:srgbClr val="FF0000"/>
                </a:solidFill>
                <a:cs typeface="B Lotus" panose="00000400000000000000" pitchFamily="2" charset="-78"/>
              </a:rPr>
              <a:t>درمان:</a:t>
            </a:r>
          </a:p>
          <a:p>
            <a:pPr algn="r">
              <a:lnSpc>
                <a:spcPct val="120000"/>
              </a:lnSpc>
              <a:buNone/>
            </a:pPr>
            <a:r>
              <a:rPr lang="fa-IR" sz="2400" dirty="0">
                <a:cs typeface="B Mitra" panose="00000400000000000000" pitchFamily="2" charset="-78"/>
              </a:rPr>
              <a:t>     تزریق خون متوقف شده و اکسیژن تجویز می شود</a:t>
            </a:r>
          </a:p>
          <a:p>
            <a:pPr algn="r">
              <a:lnSpc>
                <a:spcPct val="120000"/>
              </a:lnSpc>
              <a:buNone/>
            </a:pPr>
            <a:r>
              <a:rPr lang="fa-IR" sz="2400" dirty="0">
                <a:cs typeface="B Mitra" panose="00000400000000000000" pitchFamily="2" charset="-78"/>
              </a:rPr>
              <a:t>     درمان به صورت حمایتی انجام می شود </a:t>
            </a:r>
          </a:p>
          <a:p>
            <a:pPr algn="r">
              <a:lnSpc>
                <a:spcPct val="120000"/>
              </a:lnSpc>
              <a:buNone/>
            </a:pPr>
            <a:r>
              <a:rPr lang="fa-IR" sz="2400" dirty="0">
                <a:cs typeface="B Mitra" panose="00000400000000000000" pitchFamily="2" charset="-78"/>
              </a:rPr>
              <a:t>     استفاده از کورتیکواستروئیدها مورد پرسش است</a:t>
            </a:r>
          </a:p>
          <a:p>
            <a:pPr algn="r" rtl="1"/>
            <a:endParaRPr lang="en-US" sz="24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929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>
              <a:lnSpc>
                <a:spcPct val="120000"/>
              </a:lnSpc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گرانباري گردش خون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(TACO)</a:t>
            </a:r>
            <a:endParaRPr lang="fa-I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fa-IR" b="1" dirty="0">
                <a:cs typeface="B Mitra" panose="00000400000000000000" pitchFamily="2" charset="-78"/>
              </a:rPr>
              <a:t>تعريف :  </a:t>
            </a:r>
            <a:r>
              <a:rPr lang="fa-IR" dirty="0">
                <a:cs typeface="B Mitra" panose="00000400000000000000" pitchFamily="2" charset="-78"/>
              </a:rPr>
              <a:t>واكنشي نسبتا شايع وقابل پيشگيري است كه به صورت نارسايي احتقاني قلب در خلال  تزريق خون و مراحل انتهايي و تا حدود 6 ساعت پس از پايان تزريق اتفاق مي افتد.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b="1" dirty="0">
                <a:cs typeface="B Mitra" panose="00000400000000000000" pitchFamily="2" charset="-78"/>
              </a:rPr>
              <a:t>افراد در معرض خطر: </a:t>
            </a:r>
            <a:r>
              <a:rPr lang="fa-IR" dirty="0">
                <a:cs typeface="B Mitra" panose="00000400000000000000" pitchFamily="2" charset="-78"/>
              </a:rPr>
              <a:t>بيماران پير،بيماران با جثه كوچك،بيماران قلبي وبچه هاي كوچك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  </a:t>
            </a:r>
            <a:r>
              <a:rPr lang="fa-IR" b="1" dirty="0">
                <a:cs typeface="B Mitra" panose="00000400000000000000" pitchFamily="2" charset="-78"/>
              </a:rPr>
              <a:t>علايم ونشانه ها:</a:t>
            </a:r>
            <a:r>
              <a:rPr lang="fa-IR" dirty="0">
                <a:cs typeface="B Mitra" panose="00000400000000000000" pitchFamily="2" charset="-78"/>
              </a:rPr>
              <a:t> تنگي نفس،ارتوپنه،سيانوز، تاكيكاردي، افزايش فشارخون،ادم ريوي، سرفه هاي كف آلود، اتساع وريدهاي گردن وسر درد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b="1" dirty="0">
                <a:cs typeface="B Mitra" panose="00000400000000000000" pitchFamily="2" charset="-78"/>
              </a:rPr>
              <a:t>پيشگيري: </a:t>
            </a:r>
            <a:r>
              <a:rPr lang="fa-IR" dirty="0">
                <a:cs typeface="B Mitra" panose="00000400000000000000" pitchFamily="2" charset="-78"/>
              </a:rPr>
              <a:t>1- كاهش سرعت تزريق خون در افراد پرخطر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             2-استفاده از حجم هاي كم خون در فواصل زماني بيشتر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             3-تزريق واحدهاي خون بدون پلاسما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             4-تجويز داروهاي مدر در حين وپس از تزريق خون</a:t>
            </a:r>
          </a:p>
        </p:txBody>
      </p:sp>
      <p:pic>
        <p:nvPicPr>
          <p:cNvPr id="5" name="Picture 4" descr="H:\اداره\هموویژیلانس\کنفرانس\آرم سازمان\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4145" y="0"/>
            <a:ext cx="1723293" cy="120630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8136" y="6488668"/>
            <a:ext cx="2125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 err="1"/>
              <a:t>Dr.M.Ghazizadeh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91333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C6F7C-35A6-078B-1B96-68C1B6FE1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مقایسه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TACO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و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TRALI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A17769-8EBB-0E32-4E51-24FBBFFD05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521959"/>
              </p:ext>
            </p:extLst>
          </p:nvPr>
        </p:nvGraphicFramePr>
        <p:xfrm>
          <a:off x="2589213" y="2133600"/>
          <a:ext cx="8915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47437206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427032693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4183071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موارد قابل سنجش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TRALI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249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&lt;40%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&gt;40%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1869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CXR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CTR&gt;0.55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CTR&lt;0.55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3444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BNP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افزایش یافته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نرمال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250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افزایش یافته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کاهش یافته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666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بدون تغییر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تب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070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WBC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بدون تغییر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کاهش یافته به صورت گذرا گذرا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0156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8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0838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واکنشهای آلرژیک</a:t>
            </a:r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fa-IR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58" y="2793590"/>
            <a:ext cx="10515600" cy="1895203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fa-IR" sz="2400" dirty="0">
                <a:cs typeface="B Lotus" panose="00000400000000000000" pitchFamily="2" charset="-78"/>
              </a:rPr>
              <a:t>بر اساس شدت به سه گروه تقسیم می شوند :</a:t>
            </a:r>
            <a:endParaRPr lang="en-US" sz="2400" dirty="0">
              <a:cs typeface="B Lotus" panose="00000400000000000000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8963" y="3419941"/>
            <a:ext cx="10515600" cy="128953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None/>
            </a:pPr>
            <a:r>
              <a:rPr lang="fa-IR" sz="2000" dirty="0">
                <a:cs typeface="B Mitra" panose="00000400000000000000" pitchFamily="2" charset="-78"/>
              </a:rPr>
              <a:t>واکنشهای آلرژیک ساده </a:t>
            </a:r>
          </a:p>
          <a:p>
            <a:pPr>
              <a:lnSpc>
                <a:spcPct val="150000"/>
              </a:lnSpc>
              <a:buNone/>
            </a:pPr>
            <a:r>
              <a:rPr lang="fa-IR" sz="2000" dirty="0">
                <a:cs typeface="B Mitra" panose="00000400000000000000" pitchFamily="2" charset="-78"/>
              </a:rPr>
              <a:t>واکنشهای شبه انافیلاکسی (آنافیلاکتوئید) </a:t>
            </a:r>
            <a:endParaRPr lang="en-US" sz="2000" dirty="0">
              <a:cs typeface="B Mitra" panose="00000400000000000000" pitchFamily="2" charset="-78"/>
            </a:endParaRPr>
          </a:p>
          <a:p>
            <a:pPr>
              <a:lnSpc>
                <a:spcPct val="150000"/>
              </a:lnSpc>
              <a:buNone/>
            </a:pPr>
            <a:r>
              <a:rPr lang="fa-IR" sz="2000" dirty="0">
                <a:cs typeface="B Mitra" panose="00000400000000000000" pitchFamily="2" charset="-78"/>
              </a:rPr>
              <a:t> واکنشهای انافیلاکسی</a:t>
            </a:r>
            <a:endParaRPr lang="en-US" sz="2000" dirty="0">
              <a:cs typeface="B Mitra" panose="000004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25769" y="4842728"/>
            <a:ext cx="10515600" cy="149200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.</a:t>
            </a:r>
          </a:p>
        </p:txBody>
      </p:sp>
      <p:pic>
        <p:nvPicPr>
          <p:cNvPr id="7" name="Picture 2" descr="H:\اداره\هموویژیلانس\کنفرانس\آرم سازمان\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68707" y="1"/>
            <a:ext cx="1723293" cy="147710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0" y="6488668"/>
            <a:ext cx="1790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Dr.M.Ghazizadeh</a:t>
            </a: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9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914" y="540374"/>
            <a:ext cx="10755021" cy="546251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آلرژیک ساده 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90697" y="2336942"/>
            <a:ext cx="10755021" cy="6563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a-IR" dirty="0"/>
          </a:p>
        </p:txBody>
      </p:sp>
      <p:sp>
        <p:nvSpPr>
          <p:cNvPr id="6" name="Rectangle 5"/>
          <p:cNvSpPr/>
          <p:nvPr/>
        </p:nvSpPr>
        <p:spPr>
          <a:xfrm>
            <a:off x="1465385" y="1046937"/>
            <a:ext cx="100056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0000"/>
              </a:lnSpc>
              <a:buNone/>
            </a:pPr>
            <a:r>
              <a:rPr lang="fa-IR" sz="2000" dirty="0">
                <a:cs typeface="B Lotus" panose="00000400000000000000" pitchFamily="2" charset="-78"/>
              </a:rPr>
              <a:t>علایم بین 1 – 45 دقیقه شروع شده.</a:t>
            </a:r>
            <a:endParaRPr lang="fa-IR" sz="2000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با کهیر و خارش آغاز شده و بدون تب شروع شده.</a:t>
            </a:r>
          </a:p>
          <a:p>
            <a:pPr algn="r" rtl="1">
              <a:lnSpc>
                <a:spcPct val="10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علایم شبیه آسم، سرفه، اشکال در تنفس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مشاهده نمی شود. </a:t>
            </a:r>
            <a:endParaRPr lang="en-US" sz="20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65385" y="3564366"/>
            <a:ext cx="10005646" cy="703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توقف تزریق خون و تجویز آنتی هیستامین با برطرف شدن علایم می توان به تزریق همان واحد خون ادامه داد</a:t>
            </a:r>
          </a:p>
          <a:p>
            <a:pPr algn="r" rtl="1">
              <a:lnSpc>
                <a:spcPct val="10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در غیر این صورت واحد دیگری جهت تزریق درخواست می شود. 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1246" y="4754002"/>
            <a:ext cx="100056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fa-IR" sz="2000" dirty="0">
                <a:cs typeface="B Nazanin" panose="00000400000000000000" pitchFamily="2" charset="-78"/>
              </a:rPr>
              <a:t>از بیمار شرح حال می گیریم اگر سابقه آلرژی را ذکر می کند قبل از ترزریق آنتی هیستامین به او بدهیم</a:t>
            </a:r>
          </a:p>
          <a:p>
            <a:pPr algn="r"/>
            <a:r>
              <a:rPr lang="fa-IR" sz="2000" dirty="0">
                <a:cs typeface="B Lotus" panose="00000400000000000000" pitchFamily="2" charset="-78"/>
              </a:rPr>
              <a:t>واکنش های مکرر در آنها رخ دهد تزریق فراورده های سلولی شسته شده مفید خواهد بود. </a:t>
            </a:r>
            <a:endParaRPr lang="en-US" sz="2000" dirty="0">
              <a:cs typeface="B Lotus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720506" y="3048313"/>
            <a:ext cx="750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درمان : </a:t>
            </a:r>
            <a:endParaRPr lang="fa-IR" dirty="0"/>
          </a:p>
        </p:txBody>
      </p:sp>
      <p:sp>
        <p:nvSpPr>
          <p:cNvPr id="12" name="Rectangle 11"/>
          <p:cNvSpPr/>
          <p:nvPr/>
        </p:nvSpPr>
        <p:spPr>
          <a:xfrm>
            <a:off x="10519902" y="4293741"/>
            <a:ext cx="93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پیشگیری: </a:t>
            </a:r>
            <a:endParaRPr lang="fa-IR" dirty="0"/>
          </a:p>
        </p:txBody>
      </p:sp>
      <p:sp>
        <p:nvSpPr>
          <p:cNvPr id="14" name="Rectangle 13"/>
          <p:cNvSpPr/>
          <p:nvPr/>
        </p:nvSpPr>
        <p:spPr>
          <a:xfrm>
            <a:off x="0" y="6488668"/>
            <a:ext cx="1790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Dr.M.Ghazizadeh</a:t>
            </a: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11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2163D-7538-57BA-A9E7-C2CE405B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شبه آنافیلاکسی یا آنافیلاکسی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AAF46-8CF7-6F2D-2DE7-3FD5A3796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b="1" dirty="0">
                <a:cs typeface="B Mitra" panose="00000400000000000000" pitchFamily="2" charset="-78"/>
              </a:rPr>
              <a:t>علایم </a:t>
            </a:r>
            <a:r>
              <a:rPr lang="fa-IR" dirty="0"/>
              <a:t>:</a:t>
            </a:r>
          </a:p>
          <a:p>
            <a:pPr algn="r" rtl="1">
              <a:lnSpc>
                <a:spcPct val="100000"/>
              </a:lnSpc>
              <a:buFont typeface="Wingdings" pitchFamily="2" charset="2"/>
              <a:buChar char="ü"/>
            </a:pPr>
            <a:r>
              <a:rPr lang="fa-IR" sz="1800" dirty="0">
                <a:cs typeface="B Nazanin" panose="00000400000000000000" pitchFamily="2" charset="-78"/>
              </a:rPr>
              <a:t>یا علایم شدیدی مثل انسداد راههای هوایی، تورم حنجره و افت فشار خون </a:t>
            </a:r>
          </a:p>
          <a:p>
            <a:pPr algn="r" rtl="1">
              <a:lnSpc>
                <a:spcPct val="100000"/>
              </a:lnSpc>
              <a:buFont typeface="Wingdings" pitchFamily="2" charset="2"/>
              <a:buChar char="ü"/>
            </a:pPr>
            <a:r>
              <a:rPr lang="fa-IR" sz="1800" dirty="0">
                <a:cs typeface="B Nazanin" panose="00000400000000000000" pitchFamily="2" charset="-78"/>
              </a:rPr>
              <a:t>افت فشار خون، انقباض برونش و تنگی نفس، تهوع، استفراغ، اسهال و کهیر داشت</a:t>
            </a:r>
          </a:p>
          <a:p>
            <a:pPr algn="r" rtl="1"/>
            <a:endParaRPr lang="fa-IR" dirty="0"/>
          </a:p>
          <a:p>
            <a:pPr algn="r" rtl="1">
              <a:lnSpc>
                <a:spcPct val="120000"/>
              </a:lnSpc>
            </a:pPr>
            <a:r>
              <a:rPr lang="fa-IR" sz="1800" b="1" dirty="0">
                <a:solidFill>
                  <a:schemeClr val="tx1"/>
                </a:solidFill>
                <a:cs typeface="B Lotus" panose="00000400000000000000" pitchFamily="2" charset="-78"/>
              </a:rPr>
              <a:t>درمان: 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800" dirty="0">
                <a:cs typeface="B Lotus" panose="00000400000000000000" pitchFamily="2" charset="-78"/>
              </a:rPr>
              <a:t>هر 5 تا 10 دقیقه </a:t>
            </a:r>
            <a:endParaRPr lang="en-US" sz="1800" dirty="0">
              <a:cs typeface="B Lotus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800" dirty="0">
                <a:cs typeface="B Lotus" panose="00000400000000000000" pitchFamily="2" charset="-78"/>
              </a:rPr>
              <a:t> درهنگام بروز چنین واکنشی تزریق خون متوقف و لوله گذاری جهت تجویز اکسیژن انجام می گیرد. 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800" dirty="0">
                <a:cs typeface="B Lotus" panose="00000400000000000000" pitchFamily="2" charset="-78"/>
              </a:rPr>
              <a:t>   تزریق مایعات درون رگی و اپی نفرین زیر جلدی (0/5-0/3 میلی لیتر از محلول با رقت 1:1000) تجویز می گردد که می توان هر 20 تا 30 دقیقه برای 3 دوز تکرار کرد و یا می توان 0/5 میلی گرم اپی نفرین (5 میلی لیتر از محلول 1:10000) را تزریق کرد </a:t>
            </a: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b="1" dirty="0">
                <a:cs typeface="B Lotus" panose="00000400000000000000" pitchFamily="2" charset="-78"/>
              </a:rPr>
              <a:t>پیشگیری </a:t>
            </a:r>
            <a:r>
              <a:rPr lang="fa-IR" dirty="0">
                <a:cs typeface="B Lotus" panose="00000400000000000000" pitchFamily="2" charset="-78"/>
              </a:rPr>
              <a:t>: </a:t>
            </a:r>
          </a:p>
          <a:p>
            <a:pPr marL="0" indent="0" algn="r" rtl="1" eaLnBrk="1" fontAlgn="ctr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kern="1200" dirty="0">
                <a:solidFill>
                  <a:schemeClr val="tx1"/>
                </a:solidFill>
                <a:effectLst/>
                <a:latin typeface="Garamond" panose="02020404030301010803" pitchFamily="18" charset="0"/>
                <a:cs typeface="B Lotus" panose="00000400000000000000" pitchFamily="2" charset="-78"/>
              </a:rPr>
              <a:t>Washed</a:t>
            </a:r>
            <a:r>
              <a:rPr lang="en-US" sz="1800" b="1" i="0" u="none" strike="noStrike" kern="1200" baseline="0" dirty="0">
                <a:solidFill>
                  <a:schemeClr val="tx1"/>
                </a:solidFill>
                <a:effectLst/>
                <a:latin typeface="Garamond" panose="02020404030301010803" pitchFamily="18" charset="0"/>
                <a:cs typeface="B Lotus" panose="00000400000000000000" pitchFamily="2" charset="-78"/>
              </a:rPr>
              <a:t> RBC</a:t>
            </a:r>
            <a:endParaRPr lang="fa-IR" sz="1800" dirty="0">
              <a:cs typeface="B Lotus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920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691" y="3885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آنافیلاکسی</a:t>
            </a:r>
            <a:endParaRPr lang="fa-I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5750" y="2542380"/>
            <a:ext cx="9528048" cy="7589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a-IR" sz="2000" dirty="0">
                <a:cs typeface="B Nazanin" panose="00000400000000000000" pitchFamily="2" charset="-78"/>
              </a:rPr>
              <a:t>یا علایم شدیدی مثل انسداد راههای هوایی، تورم حنجره و افت فشار خون 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a-IR" sz="2000" dirty="0">
                <a:cs typeface="B Nazanin" panose="00000400000000000000" pitchFamily="2" charset="-78"/>
              </a:rPr>
              <a:t>افت فشار خون، انقباض برونش و تنگی نفس، تهوع، استفراغ، اسهال و کهیر داشت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720243" y="3125590"/>
            <a:ext cx="9528048" cy="7589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تشخیص :</a:t>
            </a:r>
            <a:endParaRPr lang="fa-IR" sz="24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9874" y="3793497"/>
            <a:ext cx="9528048" cy="7589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a-IR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9754" y="3836390"/>
            <a:ext cx="8634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/>
            <a:r>
              <a:rPr lang="fa-IR" dirty="0">
                <a:cs typeface="B Nazanin" panose="00000400000000000000" pitchFamily="2" charset="-78"/>
              </a:rPr>
              <a:t>شبه آنافیلاکسی یا آنافیلاکسی می شود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22576" y="4379843"/>
            <a:ext cx="10755021" cy="1946031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fa-IR" sz="2000" dirty="0">
                <a:solidFill>
                  <a:srgbClr val="FF0000"/>
                </a:solidFill>
                <a:cs typeface="B Lotus" panose="00000400000000000000" pitchFamily="2" charset="-78"/>
              </a:rPr>
              <a:t>درمان: </a:t>
            </a:r>
          </a:p>
          <a:p>
            <a:pPr>
              <a:lnSpc>
                <a:spcPct val="120000"/>
              </a:lnSpc>
            </a:pPr>
            <a:r>
              <a:rPr lang="fa-IR" sz="2000" dirty="0">
                <a:cs typeface="B Lotus" panose="00000400000000000000" pitchFamily="2" charset="-78"/>
              </a:rPr>
              <a:t>هر 5 تا 10 دقیقه </a:t>
            </a:r>
            <a:endParaRPr lang="en-US" sz="2000" dirty="0">
              <a:cs typeface="B Lotus" panose="00000400000000000000" pitchFamily="2" charset="-78"/>
            </a:endParaRPr>
          </a:p>
          <a:p>
            <a:pPr>
              <a:lnSpc>
                <a:spcPct val="120000"/>
              </a:lnSpc>
            </a:pPr>
            <a:r>
              <a:rPr lang="fa-IR" sz="2000" dirty="0">
                <a:cs typeface="B Lotus" panose="00000400000000000000" pitchFamily="2" charset="-78"/>
              </a:rPr>
              <a:t> درهنگام بروز چنین واکنشی تزریق خون متوقف و لوله گذاری جهت تجویز اکسیژن انجام می گیرد. </a:t>
            </a:r>
          </a:p>
          <a:p>
            <a:pPr>
              <a:lnSpc>
                <a:spcPct val="120000"/>
              </a:lnSpc>
            </a:pPr>
            <a:r>
              <a:rPr lang="fa-IR" sz="2000" dirty="0">
                <a:cs typeface="B Lotus" panose="00000400000000000000" pitchFamily="2" charset="-78"/>
              </a:rPr>
              <a:t>   تزریق مایعات درون رگی و اپی نفرین زیر جلدی (0/5-0/3 میلی لیتر از محلول با رقت 1:1000) تجویز می گردد که می توان هر 20 تا 30 دقیقه برای 3 دوز تکرار کرد و یا می توان 0/5 میلی گرم اپی نفرین (5 میلی لیتر از محلول 1:10000) را تزریق کرد </a:t>
            </a:r>
          </a:p>
        </p:txBody>
      </p:sp>
      <p:pic>
        <p:nvPicPr>
          <p:cNvPr id="9" name="Picture 8" descr="H:\اداره\هموویژیلانس\کنفرانس\آرم سازمان\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92152" y="-99316"/>
            <a:ext cx="1723293" cy="1477107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0" y="6488668"/>
            <a:ext cx="1790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 err="1">
                <a:solidFill>
                  <a:schemeClr val="bg1"/>
                </a:solidFill>
              </a:rPr>
              <a:t>Dr.M.Ghazizadeh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D337A58-6F26-59C9-7163-0DBD452E0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76" y="2133600"/>
            <a:ext cx="10982036" cy="3777622"/>
          </a:xfrm>
        </p:spPr>
        <p:txBody>
          <a:bodyPr/>
          <a:lstStyle/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5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تشخیص افتراقی تب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034" y="1643051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cs typeface="B Lotus" panose="00000400000000000000" pitchFamily="2" charset="-78"/>
            </a:endParaRPr>
          </a:p>
          <a:p>
            <a:pPr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algn="ctr" rtl="1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FNHTR</a:t>
            </a:r>
            <a:endParaRPr lang="fa-I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Bacterial sepsis of contamination     </a:t>
            </a:r>
          </a:p>
          <a:p>
            <a:pPr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AHTR</a:t>
            </a:r>
            <a:endParaRPr lang="fa-I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TRALI</a:t>
            </a:r>
          </a:p>
        </p:txBody>
      </p:sp>
    </p:spTree>
    <p:extLst>
      <p:ext uri="{BB962C8B-B14F-4D97-AF65-F5344CB8AC3E}">
        <p14:creationId xmlns:p14="http://schemas.microsoft.com/office/powerpoint/2010/main" val="25154489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واکنش تب زای غیر همولیتیک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(FNHTR)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2596" y="1988841"/>
            <a:ext cx="8501090" cy="4465925"/>
          </a:xfrm>
        </p:spPr>
        <p:txBody>
          <a:bodyPr>
            <a:normAutofit fontScale="85000" lnSpcReduction="10000"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تعريف: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افزایش درجه حرارت معادل و یا بیشتر از یک درجه سانتیگراد در جریان تزریق خون و یا در پایان آن به شرطی که سایر علل بروز تب مانند واکنشهای همولیتیک و یا تزریق خون آلوده عامل آن نباشد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تب معمولا با لرز و ندرتا با سردرد و تهوع و استفراغ همراه است. 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مكانيسم: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1- حضور آلوآنتی بادی در بیمار علیه آنتی ژنهای گلبول سفید اهدايي</a:t>
            </a:r>
            <a:endParaRPr lang="en-US" dirty="0">
              <a:cs typeface="B Nazanin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2-تولید سیتوکاین های ترشح شده از لوکوسیت ها در حین ذخیره فراورده می باشد. 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درمان :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تجویز تب بر مانند استامینوفن در این واکنشها موثر و لرزهای بسیار شدید با تجویز مپریدین کاهش می یابد.</a:t>
            </a:r>
            <a:endParaRPr lang="en-US" dirty="0">
              <a:cs typeface="B Nazanin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پيشگيري :</a:t>
            </a:r>
          </a:p>
          <a:p>
            <a:pPr algn="r" rtl="1">
              <a:lnSpc>
                <a:spcPct val="120000"/>
              </a:lnSpc>
              <a:buFont typeface="Wingdings" pitchFamily="2" charset="2"/>
              <a:buChar char="ü"/>
            </a:pPr>
            <a:r>
              <a:rPr lang="fa-IR" dirty="0">
                <a:cs typeface="B Nazanin" panose="00000400000000000000" pitchFamily="2" charset="-78"/>
              </a:rPr>
              <a:t>گلبولهای سفید قبل و یا بعد از ذخیره با استفاده از فیلتر لوکوتراپ</a:t>
            </a:r>
          </a:p>
          <a:p>
            <a:pPr algn="r" rtl="1">
              <a:lnSpc>
                <a:spcPct val="120000"/>
              </a:lnSpc>
              <a:buFont typeface="Wingdings" pitchFamily="2" charset="2"/>
              <a:buChar char="ü"/>
            </a:pPr>
            <a:r>
              <a:rPr lang="fa-IR" dirty="0">
                <a:cs typeface="B Nazanin" panose="00000400000000000000" pitchFamily="2" charset="-78"/>
              </a:rPr>
              <a:t>چنانچه واکنشها ادامه یابد استفاده از محصولات تازه تر و شسته شده</a:t>
            </a:r>
            <a:endParaRPr lang="en-US" dirty="0">
              <a:cs typeface="B Nazanin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70707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SEPSIS</a:t>
            </a:r>
            <a:endParaRPr lang="fa-I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7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علايم:</a:t>
            </a: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شایعترین علایم  تب به ویژه افزایش درجه حرارت مساوی یا بیشتر از 1.5 درجه حرارت ،  لرز،  تاكي كاردي ،هیپوتانسیون</a:t>
            </a: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زمان ايجاد علايم :</a:t>
            </a: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 </a:t>
            </a:r>
            <a:r>
              <a:rPr lang="fa-IR" dirty="0">
                <a:cs typeface="B Mitra" panose="00000400000000000000" pitchFamily="2" charset="-78"/>
              </a:rPr>
              <a:t>معمولا سريع است اما اگر میزان آلودگی باکتریال در کیسه کم باشدعلایم ممکن است سریع ایجاد نشود</a:t>
            </a: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نکته مهم :  </a:t>
            </a: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cs typeface="B Mitra" panose="00000400000000000000" pitchFamily="2" charset="-78"/>
              </a:rPr>
              <a:t>باکتری های گرم منفی معمولا علایم شدیدی از جمله شوک ، نارسایی کلیه و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DIC</a:t>
            </a:r>
            <a:endParaRPr lang="fa-IR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باکتری های گرم مثبت ممکن است تب به تنهایی</a:t>
            </a:r>
          </a:p>
          <a:p>
            <a:pPr algn="r" rtl="1">
              <a:lnSpc>
                <a:spcPct val="170000"/>
              </a:lnSpc>
              <a:buNone/>
            </a:pPr>
            <a:endParaRPr lang="fa-IR" dirty="0">
              <a:cs typeface="B Mitr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5752" y="6288482"/>
            <a:ext cx="212526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a-IR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/>
              <a:t>Dr.M.Ghazizadeh</a:t>
            </a:r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3C3AC-3438-43D7-83C3-F73BA5F62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rgbClr val="FF0000"/>
                </a:solidFill>
                <a:cs typeface="B Titr" panose="00000700000000000000" pitchFamily="2" charset="-78"/>
              </a:rPr>
              <a:t>نشانه هایی که نشانگر واکنش ناشی از تزریق خون می باشند</a:t>
            </a:r>
            <a:endParaRPr lang="en-US" sz="32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F9B65-DEE7-4D4C-883A-9C03A6D1F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>
                <a:cs typeface="B Mitra" panose="00000400000000000000" pitchFamily="2" charset="-78"/>
              </a:rPr>
              <a:t>تب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لرز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اختلال تنفسی ( خس خس سینه ، سرفه ، هیپوکسی و تنگی نفس)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افزایش یا کاهش فشار خون 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درد نواحی شکم ، قفسه سینه ، پهلوها یا کمر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درد در محل تزریق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تظاهرات پوستی از جمله بثورات ، گرگرفتگی ، کهیر ، خارش و تورم موضعی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زردی یا دفع هموگلوبین در ادرار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تهوع / استفراغ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خونریزی غیر طبیعی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کاهش/ توقف برون ده ادراری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6018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187C0-F1B3-C96B-1DC4-21B65503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واکنش های هیپو تانسیو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HYTR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3C253-6242-38A1-2AC2-4C3E4443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تعریف : کاهش فشار خون به صورت غیر منتظره و ناگهانی که با فاصله کوتاهی از تزریق رخ می دهد .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درمان : توقف تزریق خون ، مایعات داخل وریدی ، گاهی دارو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تشخیص افتراقی : آنافیلاکسی ، سپسیس ، همولیز حاد ، ترالی ، بیماری زمینه ای ، دارو های مصرفی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8469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282" y="928670"/>
            <a:ext cx="8534400" cy="758952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 هیپرکالمی                                                       </a:t>
            </a:r>
            <a:b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                                                               </a:t>
            </a:r>
            <a:b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</a:br>
            <a:b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fa-IR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در خون ذخیره شده پس از 3 هفته مقادیر پتاسیم چندین برابر میزان اولیه می رسد. 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عوارض: </a:t>
            </a:r>
          </a:p>
          <a:p>
            <a:pPr algn="r" rtl="1">
              <a:lnSpc>
                <a:spcPct val="15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افزایش پتاسیم موجب نامنظمی قلب و ایست قلبی می شود. 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پیشگیری:</a:t>
            </a:r>
          </a:p>
          <a:p>
            <a:pPr algn="r" rtl="1">
              <a:lnSpc>
                <a:spcPct val="15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در بيماران نارسایی کلیوی، نوزادان و کسانی که خون حجیم بهتر است خون تازه  يا شسته شده استفاده شود.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lnSpc>
                <a:spcPct val="150000"/>
              </a:lnSpc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8282" y="6328094"/>
            <a:ext cx="212526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a-IR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/>
              <a:t>Dr.M.Ghazizadeh</a:t>
            </a:r>
            <a:endParaRPr lang="fa-I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مسموميت با سيترات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تزریق مقادیر زیاد خون سیتراته در کوتاه مدت خطر مسمومیت با سیترات را برای گیرنده در بر دارد. 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علایم: 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لرزش ماهیچه ای، اریتمی قلبی و احساس قلقلک در اطراف دهان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درمان: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گلوکونات کلسیم و یا کلرید کلسیم علایم را تخفیف می دهد.</a:t>
            </a:r>
          </a:p>
          <a:p>
            <a:pPr>
              <a:lnSpc>
                <a:spcPct val="120000"/>
              </a:lnSpc>
              <a:buNone/>
            </a:pPr>
            <a:endParaRPr lang="fa-IR" dirty="0">
              <a:cs typeface="B Lotus" panose="00000400000000000000" pitchFamily="2" charset="-78"/>
            </a:endParaRPr>
          </a:p>
          <a:p>
            <a:pPr>
              <a:lnSpc>
                <a:spcPct val="120000"/>
              </a:lnSpc>
              <a:buNone/>
            </a:pPr>
            <a:endParaRPr lang="fa-IR" dirty="0">
              <a:cs typeface="B Lotus" panose="00000400000000000000" pitchFamily="2" charset="-78"/>
            </a:endParaRPr>
          </a:p>
          <a:p>
            <a:pPr>
              <a:lnSpc>
                <a:spcPct val="120000"/>
              </a:lnSpc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3512" y="6269212"/>
            <a:ext cx="212526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a-IR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/>
              <a:t>Dr.M.Ghazizadeh</a:t>
            </a:r>
            <a:endParaRPr lang="fa-I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هيپوترمي</a:t>
            </a:r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تزریق سریع حجم زیاد از خون سرد باعث :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cs typeface="B Lotus" panose="00000400000000000000" pitchFamily="2" charset="-78"/>
              </a:rPr>
              <a:t>کاهش درجه حرارت بیمار از 37 درجه به 29 درجه شده در نتیجه موجب آریتمی بطنی و ایست قلبی می شود</a:t>
            </a:r>
          </a:p>
          <a:p>
            <a:pPr algn="r" rtl="1">
              <a:lnSpc>
                <a:spcPct val="12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پیشگیری : </a:t>
            </a:r>
            <a:r>
              <a:rPr lang="fa-IR" dirty="0">
                <a:cs typeface="B Lotus" panose="00000400000000000000" pitchFamily="2" charset="-78"/>
              </a:rPr>
              <a:t>استفاده از </a:t>
            </a:r>
            <a:r>
              <a:rPr lang="en-US" dirty="0">
                <a:cs typeface="B Lotus" panose="00000400000000000000" pitchFamily="2" charset="-78"/>
              </a:rPr>
              <a:t>blood warmer </a:t>
            </a:r>
            <a:r>
              <a:rPr lang="fa-IR" dirty="0">
                <a:cs typeface="B Lotus" panose="00000400000000000000" pitchFamily="2" charset="-78"/>
              </a:rPr>
              <a:t> در زمانی که اندیکاسیون دارد.</a:t>
            </a: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070312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 eye syndrom</a:t>
            </a:r>
            <a:endParaRPr lang="fa-I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اتيولوژي:</a:t>
            </a:r>
          </a:p>
          <a:p>
            <a:pPr algn="r" rtl="1">
              <a:buNone/>
            </a:pPr>
            <a:r>
              <a:rPr lang="fa-IR" dirty="0">
                <a:cs typeface="B Lotus" panose="00000400000000000000" pitchFamily="2" charset="-78"/>
              </a:rPr>
              <a:t>استفاده از فیلترهای لوکوتراپ ایجاد می شود</a:t>
            </a:r>
          </a:p>
          <a:p>
            <a:pPr algn="r" rtl="1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algn="r" rtl="1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تعريف:</a:t>
            </a:r>
          </a:p>
          <a:p>
            <a:pPr algn="r" rtl="1">
              <a:buNone/>
            </a:pPr>
            <a:r>
              <a:rPr lang="fa-IR" dirty="0">
                <a:cs typeface="B Lotus" panose="00000400000000000000" pitchFamily="2" charset="-78"/>
              </a:rPr>
              <a:t> در کلیه موارد گزارش شده قرمزی دو طرفه در ملتحمه چشم فرد وجود داشته که تا یک روز پس از تزریق خون ایجاد شده و تا 5 روز ادامه دارد. 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algn="r" rtl="1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علایم:</a:t>
            </a:r>
          </a:p>
          <a:p>
            <a:pPr algn="r" rtl="1">
              <a:buNone/>
            </a:pPr>
            <a:r>
              <a:rPr lang="fa-IR" dirty="0">
                <a:cs typeface="B Lotus" panose="00000400000000000000" pitchFamily="2" charset="-78"/>
              </a:rPr>
              <a:t> درد چشم، سردرد، ورم اطراف چشم، درد مفاصل، تهوع، تنگی نفس و بثورات جلدی </a:t>
            </a:r>
            <a:endParaRPr lang="en-US" dirty="0">
              <a:cs typeface="B Lotus" panose="00000400000000000000" pitchFamily="2" charset="-78"/>
            </a:endParaRPr>
          </a:p>
          <a:p>
            <a:pPr algn="r" rtl="1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>
                <a:solidFill>
                  <a:schemeClr val="bg1"/>
                </a:solidFill>
                <a:latin typeface="Tahoma" panose="020B0604030504040204" pitchFamily="34" charset="0"/>
              </a:rPr>
              <a:t>Banff (Canadà)</a:t>
            </a:r>
          </a:p>
        </p:txBody>
      </p:sp>
      <p:pic>
        <p:nvPicPr>
          <p:cNvPr id="20483" name="Picture 6" descr="Uramanat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78" y="0"/>
            <a:ext cx="12019722" cy="6858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3018237" y="5373293"/>
            <a:ext cx="448270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2700" dirty="0">
                <a:solidFill>
                  <a:schemeClr val="bg1"/>
                </a:solidFill>
                <a:latin typeface="Tahoma" panose="020B0604030504040204" pitchFamily="34" charset="0"/>
              </a:rPr>
              <a:t>Iran Uramanat </a:t>
            </a:r>
            <a:r>
              <a:rPr lang="de-DE" sz="900" dirty="0">
                <a:solidFill>
                  <a:schemeClr val="bg1"/>
                </a:solidFill>
                <a:latin typeface="Tahoma" panose="020B0604030504040204" pitchFamily="34" charset="0"/>
              </a:rPr>
              <a:t>(north-west)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49316" y="1332034"/>
            <a:ext cx="675249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fa-IR" sz="5400" dirty="0">
                <a:solidFill>
                  <a:srgbClr val="FFFF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شاد و پیروز باشید</a:t>
            </a:r>
          </a:p>
        </p:txBody>
      </p:sp>
    </p:spTree>
    <p:extLst>
      <p:ext uri="{BB962C8B-B14F-4D97-AF65-F5344CB8AC3E}">
        <p14:creationId xmlns:p14="http://schemas.microsoft.com/office/powerpoint/2010/main" val="482410265"/>
      </p:ext>
    </p:extLst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9A6C4-50F7-42ED-8C1D-F5224B484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Low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تغییرات علایم حیاتی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030638-8010-4EBA-8E62-0994060A49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744687"/>
              </p:ext>
            </p:extLst>
          </p:nvPr>
        </p:nvGraphicFramePr>
        <p:xfrm>
          <a:off x="784934" y="2553594"/>
          <a:ext cx="10515600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186">
                  <a:extLst>
                    <a:ext uri="{9D8B030D-6E8A-4147-A177-3AD203B41FA5}">
                      <a16:colId xmlns:a16="http://schemas.microsoft.com/office/drawing/2014/main" val="2795641179"/>
                    </a:ext>
                  </a:extLst>
                </a:gridCol>
                <a:gridCol w="2059620">
                  <a:extLst>
                    <a:ext uri="{9D8B030D-6E8A-4147-A177-3AD203B41FA5}">
                      <a16:colId xmlns:a16="http://schemas.microsoft.com/office/drawing/2014/main" val="2591002671"/>
                    </a:ext>
                  </a:extLst>
                </a:gridCol>
                <a:gridCol w="3950563">
                  <a:extLst>
                    <a:ext uri="{9D8B030D-6E8A-4147-A177-3AD203B41FA5}">
                      <a16:colId xmlns:a16="http://schemas.microsoft.com/office/drawing/2014/main" val="46459518"/>
                    </a:ext>
                  </a:extLst>
                </a:gridCol>
                <a:gridCol w="2396231">
                  <a:extLst>
                    <a:ext uri="{9D8B030D-6E8A-4147-A177-3AD203B41FA5}">
                      <a16:colId xmlns:a16="http://schemas.microsoft.com/office/drawing/2014/main" val="141719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cs typeface="B Mitra" panose="00000400000000000000" pitchFamily="2" charset="-78"/>
                        </a:rPr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فشار خون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درجه حرارت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90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cs typeface="B Mitra" panose="00000400000000000000" pitchFamily="2" charset="-78"/>
                        </a:rPr>
                        <a:t>RR&gt;=28</a:t>
                      </a:r>
                    </a:p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8 تا تغییر نسبت به پایه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cs typeface="B Mitra" panose="00000400000000000000" pitchFamily="2" charset="-78"/>
                        </a:rPr>
                        <a:t>PR&gt;=100</a:t>
                      </a:r>
                    </a:p>
                    <a:p>
                      <a:pPr algn="ctr"/>
                      <a:r>
                        <a:rPr lang="en-US" dirty="0">
                          <a:cs typeface="B Mitra" panose="00000400000000000000" pitchFamily="2" charset="-78"/>
                        </a:rPr>
                        <a:t>PR=&lt;60</a:t>
                      </a:r>
                    </a:p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%20 تغییر نسبت به پایه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Low" rtl="1">
                        <a:buFont typeface="Wingdings" panose="05000000000000000000" pitchFamily="2" charset="2"/>
                        <a:buChar char="ü"/>
                      </a:pPr>
                      <a:r>
                        <a:rPr lang="fa-IR" sz="1600" dirty="0">
                          <a:cs typeface="B Mitra" panose="00000400000000000000" pitchFamily="2" charset="-78"/>
                        </a:rPr>
                        <a:t>افزایش یا کاهش  </a:t>
                      </a:r>
                      <a:r>
                        <a:rPr lang="en-US" sz="1600" dirty="0">
                          <a:cs typeface="B Mitra" panose="00000400000000000000" pitchFamily="2" charset="-78"/>
                        </a:rPr>
                        <a:t> 30 mmHg</a:t>
                      </a:r>
                      <a:r>
                        <a:rPr lang="fa-IR" sz="1600" dirty="0">
                          <a:cs typeface="B Mitra" panose="00000400000000000000" pitchFamily="2" charset="-78"/>
                        </a:rPr>
                        <a:t>در سیستول / دیاستول</a:t>
                      </a:r>
                      <a:endParaRPr lang="en-US" sz="1600" dirty="0">
                        <a:cs typeface="B Mitra" panose="00000400000000000000" pitchFamily="2" charset="-78"/>
                      </a:endParaRPr>
                    </a:p>
                    <a:p>
                      <a:pPr algn="justLow" rtl="1"/>
                      <a:endParaRPr lang="en-US" dirty="0">
                        <a:cs typeface="B Mitra" panose="00000400000000000000" pitchFamily="2" charset="-78"/>
                      </a:endParaRPr>
                    </a:p>
                    <a:p>
                      <a:pPr marL="285750" indent="-285750" algn="justLow" rtl="1">
                        <a:buFont typeface="Wingdings" panose="05000000000000000000" pitchFamily="2" charset="2"/>
                        <a:buChar char="ü"/>
                      </a:pPr>
                      <a:r>
                        <a:rPr lang="fa-IR" dirty="0">
                          <a:cs typeface="B Mitra" panose="00000400000000000000" pitchFamily="2" charset="-78"/>
                        </a:rPr>
                        <a:t>%25 تغییر نسبت به پایه</a:t>
                      </a:r>
                    </a:p>
                    <a:p>
                      <a:pPr algn="ctr" rtl="1"/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ü"/>
                      </a:pPr>
                      <a:r>
                        <a:rPr lang="fa-IR" dirty="0">
                          <a:cs typeface="B Mitra" panose="00000400000000000000" pitchFamily="2" charset="-78"/>
                        </a:rPr>
                        <a:t>&gt;=38</a:t>
                      </a:r>
                    </a:p>
                    <a:p>
                      <a:pPr algn="ctr"/>
                      <a:r>
                        <a:rPr lang="fa-IR" dirty="0">
                          <a:cs typeface="B Mitra" panose="00000400000000000000" pitchFamily="2" charset="-78"/>
                        </a:rPr>
                        <a:t>افزایش دمای بیش از یک درجه حرارت از دمای پایه بدن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12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274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DFC5D-5318-4679-A183-4C783034C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انواع همولیز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E3962-CD19-4FEA-8971-48723B6D0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fa-IR" dirty="0">
                <a:cs typeface="B Mitra" panose="00000400000000000000" pitchFamily="2" charset="-78"/>
              </a:rPr>
              <a:t>همولیز با علت ناسازگاری </a:t>
            </a:r>
            <a:r>
              <a:rPr lang="en-US" dirty="0">
                <a:cs typeface="B Mitra" panose="00000400000000000000" pitchFamily="2" charset="-78"/>
              </a:rPr>
              <a:t>ABO/Rh</a:t>
            </a:r>
          </a:p>
          <a:p>
            <a:pPr marL="514350" indent="-514350" algn="r" rtl="1">
              <a:buFont typeface="+mj-lt"/>
              <a:buAutoNum type="arabicPeriod"/>
            </a:pPr>
            <a:endParaRPr lang="en-US" dirty="0">
              <a:cs typeface="B Mitra" panose="00000400000000000000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fa-IR" dirty="0">
                <a:cs typeface="B Mitra" panose="00000400000000000000" pitchFamily="2" charset="-78"/>
              </a:rPr>
              <a:t>همولیز از نوع آلوآنتی بادی</a:t>
            </a:r>
          </a:p>
          <a:p>
            <a:pPr marL="514350" indent="-514350" algn="r" rtl="1">
              <a:buFont typeface="+mj-lt"/>
              <a:buAutoNum type="arabicPeriod"/>
            </a:pPr>
            <a:endParaRPr lang="fa-IR" dirty="0">
              <a:cs typeface="B Mitra" panose="00000400000000000000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fa-IR" dirty="0">
                <a:cs typeface="B Mitra" panose="00000400000000000000" pitchFamily="2" charset="-78"/>
              </a:rPr>
              <a:t>همولیز نان ایمیون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881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D663-CB3E-4197-BE8A-C7EAB34E9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b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همولیز با علت ناسازگاری 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ABO/Rh</a:t>
            </a:r>
            <a:b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DD7C9-6F4D-4B34-90FA-73243BF3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cs typeface="B Mitra" panose="00000400000000000000" pitchFamily="2" charset="-78"/>
              </a:rPr>
              <a:t>زمان بروز </a:t>
            </a:r>
            <a:r>
              <a:rPr lang="fa-IR" dirty="0">
                <a:cs typeface="B Mitra" panose="00000400000000000000" pitchFamily="2" charset="-78"/>
              </a:rPr>
              <a:t>: تزریق حتی 10 میلی لیتر خون ناسازگار می تواند علایم را ایجاد کند</a:t>
            </a:r>
            <a:r>
              <a:rPr lang="en-US" dirty="0">
                <a:cs typeface="B Mitra" panose="00000400000000000000" pitchFamily="2" charset="-78"/>
              </a:rPr>
              <a:t>.</a:t>
            </a:r>
          </a:p>
          <a:p>
            <a:pPr algn="r" rtl="1"/>
            <a:endParaRPr lang="en-US" dirty="0">
              <a:cs typeface="B Mitra" panose="00000400000000000000" pitchFamily="2" charset="-78"/>
            </a:endParaRPr>
          </a:p>
          <a:p>
            <a:pPr algn="r" rtl="1"/>
            <a:r>
              <a:rPr lang="fa-IR" b="1" dirty="0">
                <a:cs typeface="B Mitra" panose="00000400000000000000" pitchFamily="2" charset="-78"/>
              </a:rPr>
              <a:t>علایم </a:t>
            </a:r>
            <a:r>
              <a:rPr lang="fa-IR" dirty="0">
                <a:cs typeface="B Mitra" panose="00000400000000000000" pitchFamily="2" charset="-78"/>
              </a:rPr>
              <a:t>:  واکنش خفیف  می تواند درد در  نواحی شکم ، قفسه سینه ، پهلوها یا کمر</a:t>
            </a: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                موارد شدید : کاهش فشار خون ، تنگی نفس و درد پهلو . برخی موارد شوک همراه یا بدون </a:t>
            </a:r>
            <a:r>
              <a:rPr lang="en-US" dirty="0">
                <a:cs typeface="B Mitra" panose="00000400000000000000" pitchFamily="2" charset="-78"/>
              </a:rPr>
              <a:t>DIC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بیماران بیهوش شده اولین علامت ادرار قرمز یا تیره که گاهی همرا با الیگوری یا </a:t>
            </a:r>
            <a:r>
              <a:rPr lang="en-US" dirty="0">
                <a:cs typeface="B Mitra" panose="00000400000000000000" pitchFamily="2" charset="-78"/>
              </a:rPr>
              <a:t>DIC</a:t>
            </a:r>
          </a:p>
          <a:p>
            <a:pPr algn="r" rtl="1"/>
            <a:endParaRPr lang="en-US" dirty="0">
              <a:cs typeface="B Mitra" panose="00000400000000000000" pitchFamily="2" charset="-78"/>
            </a:endParaRPr>
          </a:p>
          <a:p>
            <a:pPr algn="r" rtl="1"/>
            <a:r>
              <a:rPr lang="fa-IR" b="1" dirty="0">
                <a:cs typeface="B Mitra" panose="00000400000000000000" pitchFamily="2" charset="-78"/>
              </a:rPr>
              <a:t>اتیولوژی </a:t>
            </a:r>
            <a:r>
              <a:rPr lang="fa-IR" dirty="0">
                <a:cs typeface="B Mitra" panose="00000400000000000000" pitchFamily="2" charset="-78"/>
              </a:rPr>
              <a:t>: واکنش آنتی بادی های از پیش ساخته شده (اتوآنتی بادی ) و آنتی ژن های </a:t>
            </a:r>
            <a:r>
              <a:rPr lang="en-US" dirty="0">
                <a:cs typeface="B Mitra" panose="00000400000000000000" pitchFamily="2" charset="-78"/>
              </a:rPr>
              <a:t>RBC </a:t>
            </a:r>
          </a:p>
        </p:txBody>
      </p:sp>
    </p:spTree>
    <p:extLst>
      <p:ext uri="{BB962C8B-B14F-4D97-AF65-F5344CB8AC3E}">
        <p14:creationId xmlns:p14="http://schemas.microsoft.com/office/powerpoint/2010/main" val="152715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12870-EDB4-4647-A153-DD48C755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تشخیص همولیز با علت ناسازگاری 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ABO/Rh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0EB94-D326-4EC4-8950-AF6D45F46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غربالگری آنتی بادی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انجام </a:t>
            </a:r>
            <a:r>
              <a:rPr lang="en-US" dirty="0">
                <a:cs typeface="B Mitra" panose="00000400000000000000" pitchFamily="2" charset="-78"/>
              </a:rPr>
              <a:t>DAT</a:t>
            </a:r>
          </a:p>
          <a:p>
            <a:pPr marL="0" indent="0" algn="r" rtl="1">
              <a:buNone/>
            </a:pPr>
            <a:endParaRPr lang="fa-IR" dirty="0">
              <a:cs typeface="B Mitra" panose="00000400000000000000" pitchFamily="2" charset="-78"/>
            </a:endParaRPr>
          </a:p>
          <a:p>
            <a:pPr algn="r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905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BD4E-B611-484A-BD30-9D093AD3B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b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درمان همولیز با علت ناسازگاری 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ABO/Rh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D8CAF-6B40-47CF-B7D1-C2A399893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توقف تزریق خون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حفظ برون ده ادراری به میزان بیشتر از یک میلی لیتر به ازای هر یک کیلوگرم در هر ساعت با استفاده از مایعات و دیورتیک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ضد درد 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بالابرنده فشار خون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Mitra" panose="00000400000000000000" pitchFamily="2" charset="-78"/>
              </a:rPr>
              <a:t>تزریق فرآورده های برای توقف خونریزی</a:t>
            </a:r>
          </a:p>
          <a:p>
            <a:pPr marL="0" indent="0" algn="r" rtl="1">
              <a:buNone/>
            </a:pP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2309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4979-9A22-4970-B281-FE8BA6879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تشخیص افتراقی</a:t>
            </a:r>
            <a:endParaRPr lang="en-US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43EF-8EEB-4665-A15D-7694B5614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en-US" dirty="0">
                <a:cs typeface="B Mitra" panose="00000400000000000000" pitchFamily="2" charset="-78"/>
              </a:rPr>
              <a:t>Sepsis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en-US" dirty="0">
              <a:cs typeface="B Mitra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en-US" dirty="0">
                <a:cs typeface="B Mitra" panose="00000400000000000000" pitchFamily="2" charset="-78"/>
              </a:rPr>
              <a:t>TRALI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en-US" dirty="0">
              <a:cs typeface="B Mitra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en-US" dirty="0">
                <a:cs typeface="B Mitra" panose="00000400000000000000" pitchFamily="2" charset="-78"/>
              </a:rPr>
              <a:t>FNHTR</a:t>
            </a:r>
          </a:p>
        </p:txBody>
      </p:sp>
    </p:spTree>
    <p:extLst>
      <p:ext uri="{BB962C8B-B14F-4D97-AF65-F5344CB8AC3E}">
        <p14:creationId xmlns:p14="http://schemas.microsoft.com/office/powerpoint/2010/main" val="26542479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897</TotalTime>
  <Words>2007</Words>
  <Application>Microsoft Office PowerPoint</Application>
  <PresentationFormat>Widescreen</PresentationFormat>
  <Paragraphs>265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Andalus</vt:lpstr>
      <vt:lpstr>Courier New</vt:lpstr>
      <vt:lpstr>Arial</vt:lpstr>
      <vt:lpstr>Century Gothic</vt:lpstr>
      <vt:lpstr>B Mitra</vt:lpstr>
      <vt:lpstr>Tahoma</vt:lpstr>
      <vt:lpstr>Wingdings 3</vt:lpstr>
      <vt:lpstr>Times New Roman</vt:lpstr>
      <vt:lpstr>Wingdings</vt:lpstr>
      <vt:lpstr>Garamond</vt:lpstr>
      <vt:lpstr>Wisp</vt:lpstr>
      <vt:lpstr>بسم الله الرحمن ارحیم</vt:lpstr>
      <vt:lpstr>PowerPoint Presentation</vt:lpstr>
      <vt:lpstr>نشانه هایی که نشانگر واکنش ناشی از تزریق خون می باشند</vt:lpstr>
      <vt:lpstr>تغییرات علایم حیاتی</vt:lpstr>
      <vt:lpstr>انواع همولیز</vt:lpstr>
      <vt:lpstr> همولیز با علت ناسازگاری ABO/Rh </vt:lpstr>
      <vt:lpstr>تشخیص همولیز با علت ناسازگاری ABO/Rh</vt:lpstr>
      <vt:lpstr> درمان همولیز با علت ناسازگاری ABO/Rh</vt:lpstr>
      <vt:lpstr>تشخیص افتراقی</vt:lpstr>
      <vt:lpstr> همولیز با علت آلو آنتی بادی</vt:lpstr>
      <vt:lpstr>تشخیص همولیز با علت آلوآنتی بادی</vt:lpstr>
      <vt:lpstr> رویکرد درمانی / پیشگیرانه همولیز با علت آلو آنتی بادی</vt:lpstr>
      <vt:lpstr>تشخیص افتراقی</vt:lpstr>
      <vt:lpstr>همولیز نان ایمیون</vt:lpstr>
      <vt:lpstr>PowerPoint Presentation</vt:lpstr>
      <vt:lpstr>عوارضی که یکی از علایم آنها تنگی نفس است</vt:lpstr>
      <vt:lpstr>TRALI </vt:lpstr>
      <vt:lpstr>PowerPoint Presentation</vt:lpstr>
      <vt:lpstr>TRALIمروری بر پاتوفیزیولوژی  </vt:lpstr>
      <vt:lpstr>پیشگیری  از بروز TRALI </vt:lpstr>
      <vt:lpstr>گرانباري گردش خون (TACO)</vt:lpstr>
      <vt:lpstr>مقایسه TACO  و TRALI</vt:lpstr>
      <vt:lpstr>واکنشهای آلرژیک   </vt:lpstr>
      <vt:lpstr>آلرژیک ساده :</vt:lpstr>
      <vt:lpstr>شبه آنافیلاکسی یا آنافیلاکسی</vt:lpstr>
      <vt:lpstr>آنافیلاکسی</vt:lpstr>
      <vt:lpstr>تشخیص افتراقی تب</vt:lpstr>
      <vt:lpstr>واکنش تب زای غیر همولیتیک(FNHTR)</vt:lpstr>
      <vt:lpstr>SEPSIS</vt:lpstr>
      <vt:lpstr>واکنش های هیپو تانسیو HYTR</vt:lpstr>
      <vt:lpstr> هیپرکالمی                                                                                                                         </vt:lpstr>
      <vt:lpstr>مسموميت با سيترات</vt:lpstr>
      <vt:lpstr>هيپوترمي </vt:lpstr>
      <vt:lpstr>Red eye syndrom</vt:lpstr>
      <vt:lpstr>Banff (Canadà)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ارحیم</dc:title>
  <dc:creator>Motahare Ghazizadeh</dc:creator>
  <cp:lastModifiedBy>fatemeh dehghani</cp:lastModifiedBy>
  <cp:revision>58</cp:revision>
  <dcterms:created xsi:type="dcterms:W3CDTF">2024-12-22T17:51:44Z</dcterms:created>
  <dcterms:modified xsi:type="dcterms:W3CDTF">2024-12-26T09:58:39Z</dcterms:modified>
</cp:coreProperties>
</file>