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76" r:id="rId2"/>
    <p:sldId id="377" r:id="rId3"/>
    <p:sldId id="378" r:id="rId4"/>
    <p:sldId id="315" r:id="rId5"/>
    <p:sldId id="316" r:id="rId6"/>
    <p:sldId id="318" r:id="rId7"/>
    <p:sldId id="319" r:id="rId8"/>
    <p:sldId id="320" r:id="rId9"/>
    <p:sldId id="317" r:id="rId10"/>
    <p:sldId id="279" r:id="rId11"/>
    <p:sldId id="321" r:id="rId12"/>
    <p:sldId id="322" r:id="rId13"/>
    <p:sldId id="278" r:id="rId14"/>
    <p:sldId id="340" r:id="rId15"/>
    <p:sldId id="341" r:id="rId16"/>
    <p:sldId id="346" r:id="rId17"/>
    <p:sldId id="347" r:id="rId18"/>
    <p:sldId id="328" r:id="rId19"/>
    <p:sldId id="342" r:id="rId20"/>
    <p:sldId id="343" r:id="rId21"/>
    <p:sldId id="344" r:id="rId22"/>
    <p:sldId id="381" r:id="rId23"/>
    <p:sldId id="349" r:id="rId24"/>
    <p:sldId id="348" r:id="rId25"/>
    <p:sldId id="350" r:id="rId26"/>
    <p:sldId id="285" r:id="rId27"/>
    <p:sldId id="351" r:id="rId28"/>
    <p:sldId id="352" r:id="rId29"/>
    <p:sldId id="353" r:id="rId30"/>
    <p:sldId id="354" r:id="rId31"/>
    <p:sldId id="382" r:id="rId32"/>
    <p:sldId id="364" r:id="rId33"/>
    <p:sldId id="366" r:id="rId34"/>
    <p:sldId id="355" r:id="rId35"/>
    <p:sldId id="358" r:id="rId36"/>
    <p:sldId id="383" r:id="rId37"/>
    <p:sldId id="336" r:id="rId38"/>
    <p:sldId id="360" r:id="rId39"/>
    <p:sldId id="361" r:id="rId40"/>
    <p:sldId id="371" r:id="rId41"/>
    <p:sldId id="372" r:id="rId42"/>
    <p:sldId id="373" r:id="rId43"/>
    <p:sldId id="374" r:id="rId44"/>
    <p:sldId id="375" r:id="rId45"/>
    <p:sldId id="379" r:id="rId46"/>
    <p:sldId id="38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7" autoAdjust="0"/>
    <p:restoredTop sz="81455" autoAdjust="0"/>
  </p:normalViewPr>
  <p:slideViewPr>
    <p:cSldViewPr snapToGrid="0">
      <p:cViewPr varScale="1">
        <p:scale>
          <a:sx n="69" d="100"/>
          <a:sy n="69" d="100"/>
        </p:scale>
        <p:origin x="1032"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83185A-2A53-4D8C-8F32-C845F2F70CBF}"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US"/>
        </a:p>
      </dgm:t>
    </dgm:pt>
    <dgm:pt modelId="{758CBA3A-9936-4C67-965C-A8DD3074879B}">
      <dgm:prSet phldrT="[Text]"/>
      <dgm:spPr/>
      <dgm:t>
        <a:bodyPr/>
        <a:lstStyle/>
        <a:p>
          <a:pPr rtl="1"/>
          <a:r>
            <a:rPr lang="en-US" dirty="0"/>
            <a:t>A</a:t>
          </a:r>
        </a:p>
      </dgm:t>
      <dgm:extLst>
        <a:ext uri="{E40237B7-FDA0-4F09-8148-C483321AD2D9}">
          <dgm14:cNvPr xmlns:dgm14="http://schemas.microsoft.com/office/drawing/2010/diagram" id="0" name="" title="Group A"/>
        </a:ext>
      </dgm:extLst>
    </dgm:pt>
    <dgm:pt modelId="{39812E31-9C15-4A6C-B8B9-78CE6FB555B1}" type="parTrans" cxnId="{F717B596-7122-4C3F-9238-14763508386B}">
      <dgm:prSet/>
      <dgm:spPr/>
      <dgm:t>
        <a:bodyPr/>
        <a:lstStyle/>
        <a:p>
          <a:pPr rtl="1"/>
          <a:endParaRPr lang="en-US"/>
        </a:p>
      </dgm:t>
    </dgm:pt>
    <dgm:pt modelId="{290E9CBE-1634-47AD-B973-508944073D35}" type="sibTrans" cxnId="{F717B596-7122-4C3F-9238-14763508386B}">
      <dgm:prSet/>
      <dgm:spPr/>
      <dgm:t>
        <a:bodyPr/>
        <a:lstStyle/>
        <a:p>
          <a:pPr rtl="1"/>
          <a:endParaRPr lang="en-US"/>
        </a:p>
      </dgm:t>
    </dgm:pt>
    <dgm:pt modelId="{E90264E4-81CE-47E1-80E3-2624D8E5DFEE}">
      <dgm:prSet phldrT="[Text]" custT="1"/>
      <dgm:spPr/>
      <dgm:t>
        <a:bodyPr/>
        <a:lstStyle/>
        <a:p>
          <a:pPr rtl="1"/>
          <a:r>
            <a:rPr lang="fa-IR" sz="2800" dirty="0" smtClean="0">
              <a:cs typeface="B Nazanin" panose="00000400000000000000" pitchFamily="2" charset="-78"/>
            </a:rPr>
            <a:t>برقراری ارتباط و تعامل با فراگیر</a:t>
          </a:r>
          <a:endParaRPr lang="en-US" sz="2800" dirty="0">
            <a:cs typeface="B Nazanin" panose="00000400000000000000" pitchFamily="2" charset="-78"/>
          </a:endParaRPr>
        </a:p>
      </dgm:t>
      <dgm:extLst>
        <a:ext uri="{E40237B7-FDA0-4F09-8148-C483321AD2D9}">
          <dgm14:cNvPr xmlns:dgm14="http://schemas.microsoft.com/office/drawing/2010/diagram" id="0" name="" title="Task 1 and task 2 under group A"/>
        </a:ext>
      </dgm:extLst>
    </dgm:pt>
    <dgm:pt modelId="{79881485-DDC4-4A70-AA7E-393B9FD5747B}" type="parTrans" cxnId="{F3B89C52-602F-49F7-B10E-F3B64BCDF706}">
      <dgm:prSet/>
      <dgm:spPr/>
      <dgm:t>
        <a:bodyPr/>
        <a:lstStyle/>
        <a:p>
          <a:pPr rtl="1"/>
          <a:endParaRPr lang="en-US"/>
        </a:p>
      </dgm:t>
    </dgm:pt>
    <dgm:pt modelId="{F41EE2E3-AB57-4E33-8FAD-2DCFFB467FDC}" type="sibTrans" cxnId="{F3B89C52-602F-49F7-B10E-F3B64BCDF706}">
      <dgm:prSet/>
      <dgm:spPr/>
      <dgm:t>
        <a:bodyPr/>
        <a:lstStyle/>
        <a:p>
          <a:pPr rtl="1"/>
          <a:endParaRPr lang="en-US"/>
        </a:p>
      </dgm:t>
    </dgm:pt>
    <dgm:pt modelId="{15031D9C-993C-4715-A26F-56D8831933EB}">
      <dgm:prSet phldrT="[Text]"/>
      <dgm:spPr/>
      <dgm:t>
        <a:bodyPr/>
        <a:lstStyle/>
        <a:p>
          <a:pPr rtl="1"/>
          <a:r>
            <a:rPr lang="en-US" dirty="0"/>
            <a:t>B</a:t>
          </a:r>
        </a:p>
      </dgm:t>
      <dgm:extLst>
        <a:ext uri="{E40237B7-FDA0-4F09-8148-C483321AD2D9}">
          <dgm14:cNvPr xmlns:dgm14="http://schemas.microsoft.com/office/drawing/2010/diagram" id="0" name="" title="Group B"/>
        </a:ext>
      </dgm:extLst>
    </dgm:pt>
    <dgm:pt modelId="{77530735-8AD3-469C-AEC2-B5B17A08AF65}" type="parTrans" cxnId="{C8C2ADA0-316E-46E3-A4D5-49BD4A9A4B0B}">
      <dgm:prSet/>
      <dgm:spPr/>
      <dgm:t>
        <a:bodyPr/>
        <a:lstStyle/>
        <a:p>
          <a:pPr rtl="1"/>
          <a:endParaRPr lang="en-US"/>
        </a:p>
      </dgm:t>
    </dgm:pt>
    <dgm:pt modelId="{FB1D36D5-798A-40AA-91C3-3F3E5AF1A86F}" type="sibTrans" cxnId="{C8C2ADA0-316E-46E3-A4D5-49BD4A9A4B0B}">
      <dgm:prSet/>
      <dgm:spPr/>
      <dgm:t>
        <a:bodyPr/>
        <a:lstStyle/>
        <a:p>
          <a:pPr rtl="1"/>
          <a:endParaRPr lang="en-US"/>
        </a:p>
      </dgm:t>
    </dgm:pt>
    <dgm:pt modelId="{07B93839-AE15-473C-B47B-27FA5DBEE4E9}">
      <dgm:prSet phldrT="[Text]" custT="1"/>
      <dgm:spPr/>
      <dgm:t>
        <a:bodyPr/>
        <a:lstStyle/>
        <a:p>
          <a:pPr rtl="1"/>
          <a:r>
            <a:rPr lang="fa-IR" sz="2800" dirty="0" smtClean="0">
              <a:cs typeface="B Nazanin" panose="00000400000000000000" pitchFamily="2" charset="-78"/>
            </a:rPr>
            <a:t>طرح ریزی آموزشی منظم و هدفدار</a:t>
          </a:r>
          <a:endParaRPr lang="en-US" sz="2800" dirty="0">
            <a:cs typeface="B Nazanin" panose="00000400000000000000" pitchFamily="2" charset="-78"/>
          </a:endParaRPr>
        </a:p>
      </dgm:t>
      <dgm:extLst>
        <a:ext uri="{E40237B7-FDA0-4F09-8148-C483321AD2D9}">
          <dgm14:cNvPr xmlns:dgm14="http://schemas.microsoft.com/office/drawing/2010/diagram" id="0" name="" title="Task 1 and task 2 under group B"/>
        </a:ext>
      </dgm:extLst>
    </dgm:pt>
    <dgm:pt modelId="{2BEFC288-C4D1-45AF-B679-7A41333941DE}" type="parTrans" cxnId="{4D38D698-DC6D-4926-9520-43A255B536D4}">
      <dgm:prSet/>
      <dgm:spPr/>
      <dgm:t>
        <a:bodyPr/>
        <a:lstStyle/>
        <a:p>
          <a:pPr rtl="1"/>
          <a:endParaRPr lang="en-US"/>
        </a:p>
      </dgm:t>
    </dgm:pt>
    <dgm:pt modelId="{0468DBFC-CB2D-4B3A-AAE7-09352D12344E}" type="sibTrans" cxnId="{4D38D698-DC6D-4926-9520-43A255B536D4}">
      <dgm:prSet/>
      <dgm:spPr/>
      <dgm:t>
        <a:bodyPr/>
        <a:lstStyle/>
        <a:p>
          <a:pPr rtl="1"/>
          <a:endParaRPr lang="en-US"/>
        </a:p>
      </dgm:t>
    </dgm:pt>
    <dgm:pt modelId="{2936D842-720E-4365-AD39-F6EAEC441633}">
      <dgm:prSet phldrT="[Text]"/>
      <dgm:spPr/>
      <dgm:t>
        <a:bodyPr/>
        <a:lstStyle/>
        <a:p>
          <a:pPr rtl="1"/>
          <a:r>
            <a:rPr lang="en-US" dirty="0"/>
            <a:t>C</a:t>
          </a:r>
        </a:p>
      </dgm:t>
      <dgm:extLst>
        <a:ext uri="{E40237B7-FDA0-4F09-8148-C483321AD2D9}">
          <dgm14:cNvPr xmlns:dgm14="http://schemas.microsoft.com/office/drawing/2010/diagram" id="0" name="" title="Group C"/>
        </a:ext>
      </dgm:extLst>
    </dgm:pt>
    <dgm:pt modelId="{13139645-28B0-41D9-8ED9-DA67D736E51B}" type="parTrans" cxnId="{3A8ECB28-E23B-45B6-8C84-8AF5114507DE}">
      <dgm:prSet/>
      <dgm:spPr/>
      <dgm:t>
        <a:bodyPr/>
        <a:lstStyle/>
        <a:p>
          <a:pPr rtl="1"/>
          <a:endParaRPr lang="en-US"/>
        </a:p>
      </dgm:t>
    </dgm:pt>
    <dgm:pt modelId="{96C19FF6-672B-4588-9D93-2A932D4ACF8D}" type="sibTrans" cxnId="{3A8ECB28-E23B-45B6-8C84-8AF5114507DE}">
      <dgm:prSet/>
      <dgm:spPr/>
      <dgm:t>
        <a:bodyPr/>
        <a:lstStyle/>
        <a:p>
          <a:pPr rtl="1"/>
          <a:endParaRPr lang="en-US"/>
        </a:p>
      </dgm:t>
    </dgm:pt>
    <dgm:pt modelId="{A05E8D05-15E6-4BEC-B725-D745A48258D3}">
      <dgm:prSet phldrT="[Text]" custT="1"/>
      <dgm:spPr/>
      <dgm:t>
        <a:bodyPr/>
        <a:lstStyle/>
        <a:p>
          <a:pPr rtl="1"/>
          <a:r>
            <a:rPr lang="fa-IR" sz="2800" dirty="0" smtClean="0">
              <a:cs typeface="B Nazanin" panose="00000400000000000000" pitchFamily="2" charset="-78"/>
            </a:rPr>
            <a:t>ایجاد شرایط مطلوب یادگیری جهت کسب تجربه</a:t>
          </a:r>
          <a:endParaRPr lang="en-US" sz="2800" dirty="0">
            <a:cs typeface="B Nazanin" panose="00000400000000000000" pitchFamily="2" charset="-78"/>
          </a:endParaRPr>
        </a:p>
      </dgm:t>
      <dgm:extLst>
        <a:ext uri="{E40237B7-FDA0-4F09-8148-C483321AD2D9}">
          <dgm14:cNvPr xmlns:dgm14="http://schemas.microsoft.com/office/drawing/2010/diagram" id="0" name="" title="Task 1 and task 2 under group C"/>
        </a:ext>
      </dgm:extLst>
    </dgm:pt>
    <dgm:pt modelId="{29C49A6E-36B2-41D1-83D5-6B58713D5DAF}" type="parTrans" cxnId="{EFE22C42-C667-4B7A-8208-6758BAEC1445}">
      <dgm:prSet/>
      <dgm:spPr/>
      <dgm:t>
        <a:bodyPr/>
        <a:lstStyle/>
        <a:p>
          <a:pPr rtl="1"/>
          <a:endParaRPr lang="en-US"/>
        </a:p>
      </dgm:t>
    </dgm:pt>
    <dgm:pt modelId="{EA09E308-F440-47C6-8C86-B63BABC170D9}" type="sibTrans" cxnId="{EFE22C42-C667-4B7A-8208-6758BAEC1445}">
      <dgm:prSet/>
      <dgm:spPr/>
      <dgm:t>
        <a:bodyPr/>
        <a:lstStyle/>
        <a:p>
          <a:pPr rtl="1"/>
          <a:endParaRPr lang="en-US"/>
        </a:p>
      </dgm:t>
    </dgm:pt>
    <dgm:pt modelId="{BC62EB5A-6818-49E8-AEA7-801F8EC29242}">
      <dgm:prSet/>
      <dgm:spPr/>
      <dgm:t>
        <a:bodyPr/>
        <a:lstStyle/>
        <a:p>
          <a:r>
            <a:rPr lang="en-US" dirty="0" smtClean="0"/>
            <a:t>D</a:t>
          </a:r>
          <a:endParaRPr lang="en-US" dirty="0"/>
        </a:p>
      </dgm:t>
    </dgm:pt>
    <dgm:pt modelId="{BEE973D1-8228-4F48-8DC3-EC00CB50EB3A}" type="parTrans" cxnId="{6438165D-3360-4F42-B938-C48250924210}">
      <dgm:prSet/>
      <dgm:spPr/>
      <dgm:t>
        <a:bodyPr/>
        <a:lstStyle/>
        <a:p>
          <a:endParaRPr lang="en-US"/>
        </a:p>
      </dgm:t>
    </dgm:pt>
    <dgm:pt modelId="{C47F1025-D5EC-47F0-83C4-1620391C4B60}" type="sibTrans" cxnId="{6438165D-3360-4F42-B938-C48250924210}">
      <dgm:prSet/>
      <dgm:spPr/>
      <dgm:t>
        <a:bodyPr/>
        <a:lstStyle/>
        <a:p>
          <a:endParaRPr lang="en-US"/>
        </a:p>
      </dgm:t>
    </dgm:pt>
    <dgm:pt modelId="{73FFFE97-81BA-45AB-AACE-86C7AEF64A72}">
      <dgm:prSet custT="1"/>
      <dgm:spPr/>
      <dgm:t>
        <a:bodyPr/>
        <a:lstStyle/>
        <a:p>
          <a:pPr rtl="1"/>
          <a:r>
            <a:rPr lang="fa-IR" sz="2800" dirty="0" smtClean="0">
              <a:cs typeface="B Nazanin" panose="00000400000000000000" pitchFamily="2" charset="-78"/>
            </a:rPr>
            <a:t>کمک به تغییر و نشان دادن تغییر در رفتار بالقوه فراگیر</a:t>
          </a:r>
          <a:endParaRPr lang="en-US" sz="2800" dirty="0">
            <a:cs typeface="B Nazanin" panose="00000400000000000000" pitchFamily="2" charset="-78"/>
          </a:endParaRPr>
        </a:p>
      </dgm:t>
    </dgm:pt>
    <dgm:pt modelId="{E2A4AAE9-824B-4EF5-A34C-77373E819861}" type="parTrans" cxnId="{B1E39388-0615-4740-B513-1202B583AAAC}">
      <dgm:prSet/>
      <dgm:spPr/>
      <dgm:t>
        <a:bodyPr/>
        <a:lstStyle/>
        <a:p>
          <a:endParaRPr lang="en-US"/>
        </a:p>
      </dgm:t>
    </dgm:pt>
    <dgm:pt modelId="{A9BC5576-45C7-4C6F-8FB6-FD50486F1F7E}" type="sibTrans" cxnId="{B1E39388-0615-4740-B513-1202B583AAAC}">
      <dgm:prSet/>
      <dgm:spPr/>
      <dgm:t>
        <a:bodyPr/>
        <a:lstStyle/>
        <a:p>
          <a:endParaRPr lang="en-US"/>
        </a:p>
      </dgm:t>
    </dgm:pt>
    <dgm:pt modelId="{E80E23AD-ECAE-46D2-92A5-71CA9074EED7}" type="pres">
      <dgm:prSet presAssocID="{3183185A-2A53-4D8C-8F32-C845F2F70CBF}" presName="linearFlow" presStyleCnt="0">
        <dgm:presLayoutVars>
          <dgm:dir val="rev"/>
          <dgm:animLvl val="lvl"/>
          <dgm:resizeHandles val="exact"/>
        </dgm:presLayoutVars>
      </dgm:prSet>
      <dgm:spPr/>
      <dgm:t>
        <a:bodyPr/>
        <a:lstStyle/>
        <a:p>
          <a:endParaRPr lang="en-US"/>
        </a:p>
      </dgm:t>
    </dgm:pt>
    <dgm:pt modelId="{63DDCCD6-3F31-4095-8E42-5BBFC31B83BE}" type="pres">
      <dgm:prSet presAssocID="{758CBA3A-9936-4C67-965C-A8DD3074879B}" presName="composite" presStyleCnt="0"/>
      <dgm:spPr/>
      <dgm:t>
        <a:bodyPr/>
        <a:lstStyle/>
        <a:p>
          <a:endParaRPr lang="en-US"/>
        </a:p>
      </dgm:t>
    </dgm:pt>
    <dgm:pt modelId="{C0AF5CB7-6C4F-49BC-8738-E4DE0AC00B72}" type="pres">
      <dgm:prSet presAssocID="{758CBA3A-9936-4C67-965C-A8DD3074879B}" presName="parentText" presStyleLbl="alignNode1" presStyleIdx="0" presStyleCnt="4">
        <dgm:presLayoutVars>
          <dgm:chMax val="1"/>
          <dgm:bulletEnabled val="1"/>
        </dgm:presLayoutVars>
      </dgm:prSet>
      <dgm:spPr/>
      <dgm:t>
        <a:bodyPr/>
        <a:lstStyle/>
        <a:p>
          <a:endParaRPr lang="en-US"/>
        </a:p>
      </dgm:t>
    </dgm:pt>
    <dgm:pt modelId="{0E09DE89-66C0-478D-8170-8F0BC920F1EB}" type="pres">
      <dgm:prSet presAssocID="{758CBA3A-9936-4C67-965C-A8DD3074879B}" presName="descendantText" presStyleLbl="alignAcc1" presStyleIdx="0" presStyleCnt="4" custScaleY="100000">
        <dgm:presLayoutVars>
          <dgm:bulletEnabled val="1"/>
        </dgm:presLayoutVars>
      </dgm:prSet>
      <dgm:spPr/>
      <dgm:t>
        <a:bodyPr/>
        <a:lstStyle/>
        <a:p>
          <a:endParaRPr lang="en-US"/>
        </a:p>
      </dgm:t>
    </dgm:pt>
    <dgm:pt modelId="{52E78D13-8FB5-4AEC-B5C0-881B683FCF22}" type="pres">
      <dgm:prSet presAssocID="{290E9CBE-1634-47AD-B973-508944073D35}" presName="sp" presStyleCnt="0"/>
      <dgm:spPr/>
      <dgm:t>
        <a:bodyPr/>
        <a:lstStyle/>
        <a:p>
          <a:endParaRPr lang="en-US"/>
        </a:p>
      </dgm:t>
    </dgm:pt>
    <dgm:pt modelId="{E529DD28-A6C8-4185-BA28-3A73741EACF4}" type="pres">
      <dgm:prSet presAssocID="{15031D9C-993C-4715-A26F-56D8831933EB}" presName="composite" presStyleCnt="0"/>
      <dgm:spPr/>
      <dgm:t>
        <a:bodyPr/>
        <a:lstStyle/>
        <a:p>
          <a:endParaRPr lang="en-US"/>
        </a:p>
      </dgm:t>
    </dgm:pt>
    <dgm:pt modelId="{29EA1718-F619-46D8-B505-CF1DDA71B8BF}" type="pres">
      <dgm:prSet presAssocID="{15031D9C-993C-4715-A26F-56D8831933EB}" presName="parentText" presStyleLbl="alignNode1" presStyleIdx="1" presStyleCnt="4">
        <dgm:presLayoutVars>
          <dgm:chMax val="1"/>
          <dgm:bulletEnabled val="1"/>
        </dgm:presLayoutVars>
      </dgm:prSet>
      <dgm:spPr/>
      <dgm:t>
        <a:bodyPr/>
        <a:lstStyle/>
        <a:p>
          <a:endParaRPr lang="en-US"/>
        </a:p>
      </dgm:t>
    </dgm:pt>
    <dgm:pt modelId="{C96267EA-EF01-411B-8D37-95F44BBB68D3}" type="pres">
      <dgm:prSet presAssocID="{15031D9C-993C-4715-A26F-56D8831933EB}" presName="descendantText" presStyleLbl="alignAcc1" presStyleIdx="1" presStyleCnt="4" custScaleY="67451">
        <dgm:presLayoutVars>
          <dgm:bulletEnabled val="1"/>
        </dgm:presLayoutVars>
      </dgm:prSet>
      <dgm:spPr/>
      <dgm:t>
        <a:bodyPr/>
        <a:lstStyle/>
        <a:p>
          <a:endParaRPr lang="en-US"/>
        </a:p>
      </dgm:t>
    </dgm:pt>
    <dgm:pt modelId="{4CCED8E1-297A-4834-9FC1-39D8E59A67B1}" type="pres">
      <dgm:prSet presAssocID="{FB1D36D5-798A-40AA-91C3-3F3E5AF1A86F}" presName="sp" presStyleCnt="0"/>
      <dgm:spPr/>
      <dgm:t>
        <a:bodyPr/>
        <a:lstStyle/>
        <a:p>
          <a:endParaRPr lang="en-US"/>
        </a:p>
      </dgm:t>
    </dgm:pt>
    <dgm:pt modelId="{95036E43-6C97-4BF5-8CB3-7871077B6900}" type="pres">
      <dgm:prSet presAssocID="{2936D842-720E-4365-AD39-F6EAEC441633}" presName="composite" presStyleCnt="0"/>
      <dgm:spPr/>
      <dgm:t>
        <a:bodyPr/>
        <a:lstStyle/>
        <a:p>
          <a:endParaRPr lang="en-US"/>
        </a:p>
      </dgm:t>
    </dgm:pt>
    <dgm:pt modelId="{E7C44091-B50A-4CB0-98F0-E70A01DD36F4}" type="pres">
      <dgm:prSet presAssocID="{2936D842-720E-4365-AD39-F6EAEC441633}" presName="parentText" presStyleLbl="alignNode1" presStyleIdx="2" presStyleCnt="4">
        <dgm:presLayoutVars>
          <dgm:chMax val="1"/>
          <dgm:bulletEnabled val="1"/>
        </dgm:presLayoutVars>
      </dgm:prSet>
      <dgm:spPr/>
      <dgm:t>
        <a:bodyPr/>
        <a:lstStyle/>
        <a:p>
          <a:endParaRPr lang="en-US"/>
        </a:p>
      </dgm:t>
    </dgm:pt>
    <dgm:pt modelId="{68EF0610-07B4-40C7-AD99-F2285099C2E4}" type="pres">
      <dgm:prSet presAssocID="{2936D842-720E-4365-AD39-F6EAEC441633}" presName="descendantText" presStyleLbl="alignAcc1" presStyleIdx="2" presStyleCnt="4" custScaleY="72158">
        <dgm:presLayoutVars>
          <dgm:bulletEnabled val="1"/>
        </dgm:presLayoutVars>
      </dgm:prSet>
      <dgm:spPr/>
      <dgm:t>
        <a:bodyPr/>
        <a:lstStyle/>
        <a:p>
          <a:endParaRPr lang="en-US"/>
        </a:p>
      </dgm:t>
    </dgm:pt>
    <dgm:pt modelId="{2A4D03FC-9764-4B10-A877-1D3B5F290067}" type="pres">
      <dgm:prSet presAssocID="{96C19FF6-672B-4588-9D93-2A932D4ACF8D}" presName="sp" presStyleCnt="0"/>
      <dgm:spPr/>
    </dgm:pt>
    <dgm:pt modelId="{6655616B-506F-463D-A185-A7178534551E}" type="pres">
      <dgm:prSet presAssocID="{BC62EB5A-6818-49E8-AEA7-801F8EC29242}" presName="composite" presStyleCnt="0"/>
      <dgm:spPr/>
    </dgm:pt>
    <dgm:pt modelId="{B9D48B42-F63B-4E6A-B7BE-13657D7DDE57}" type="pres">
      <dgm:prSet presAssocID="{BC62EB5A-6818-49E8-AEA7-801F8EC29242}" presName="parentText" presStyleLbl="alignNode1" presStyleIdx="3" presStyleCnt="4">
        <dgm:presLayoutVars>
          <dgm:chMax val="1"/>
          <dgm:bulletEnabled val="1"/>
        </dgm:presLayoutVars>
      </dgm:prSet>
      <dgm:spPr/>
      <dgm:t>
        <a:bodyPr/>
        <a:lstStyle/>
        <a:p>
          <a:endParaRPr lang="en-US"/>
        </a:p>
      </dgm:t>
    </dgm:pt>
    <dgm:pt modelId="{BD10269F-9066-44E2-ACAC-B230FDF43821}" type="pres">
      <dgm:prSet presAssocID="{BC62EB5A-6818-49E8-AEA7-801F8EC29242}" presName="descendantText" presStyleLbl="alignAcc1" presStyleIdx="3" presStyleCnt="4" custScaleY="76864" custLinFactNeighborX="0">
        <dgm:presLayoutVars>
          <dgm:bulletEnabled val="1"/>
        </dgm:presLayoutVars>
      </dgm:prSet>
      <dgm:spPr/>
      <dgm:t>
        <a:bodyPr/>
        <a:lstStyle/>
        <a:p>
          <a:endParaRPr lang="en-US"/>
        </a:p>
      </dgm:t>
    </dgm:pt>
  </dgm:ptLst>
  <dgm:cxnLst>
    <dgm:cxn modelId="{914715E7-3D9B-4CBE-959E-0B22357F38CA}" type="presOf" srcId="{758CBA3A-9936-4C67-965C-A8DD3074879B}" destId="{C0AF5CB7-6C4F-49BC-8738-E4DE0AC00B72}" srcOrd="0" destOrd="0" presId="urn:microsoft.com/office/officeart/2005/8/layout/chevron2"/>
    <dgm:cxn modelId="{EFE22C42-C667-4B7A-8208-6758BAEC1445}" srcId="{2936D842-720E-4365-AD39-F6EAEC441633}" destId="{A05E8D05-15E6-4BEC-B725-D745A48258D3}" srcOrd="0" destOrd="0" parTransId="{29C49A6E-36B2-41D1-83D5-6B58713D5DAF}" sibTransId="{EA09E308-F440-47C6-8C86-B63BABC170D9}"/>
    <dgm:cxn modelId="{1D237FE3-4525-4E24-BE6E-78338D42A3C4}" type="presOf" srcId="{E90264E4-81CE-47E1-80E3-2624D8E5DFEE}" destId="{0E09DE89-66C0-478D-8170-8F0BC920F1EB}" srcOrd="0" destOrd="0" presId="urn:microsoft.com/office/officeart/2005/8/layout/chevron2"/>
    <dgm:cxn modelId="{F717B596-7122-4C3F-9238-14763508386B}" srcId="{3183185A-2A53-4D8C-8F32-C845F2F70CBF}" destId="{758CBA3A-9936-4C67-965C-A8DD3074879B}" srcOrd="0" destOrd="0" parTransId="{39812E31-9C15-4A6C-B8B9-78CE6FB555B1}" sibTransId="{290E9CBE-1634-47AD-B973-508944073D35}"/>
    <dgm:cxn modelId="{8E47C63F-B7A8-4731-A28B-D5E3ED7F9C6C}" type="presOf" srcId="{15031D9C-993C-4715-A26F-56D8831933EB}" destId="{29EA1718-F619-46D8-B505-CF1DDA71B8BF}" srcOrd="0" destOrd="0" presId="urn:microsoft.com/office/officeart/2005/8/layout/chevron2"/>
    <dgm:cxn modelId="{4C1C68CF-A26C-45EE-9A91-DCEC1F759316}" type="presOf" srcId="{3183185A-2A53-4D8C-8F32-C845F2F70CBF}" destId="{E80E23AD-ECAE-46D2-92A5-71CA9074EED7}" srcOrd="0" destOrd="0" presId="urn:microsoft.com/office/officeart/2005/8/layout/chevron2"/>
    <dgm:cxn modelId="{A7551DAB-6D73-4C64-8246-27C2047BAEDE}" type="presOf" srcId="{A05E8D05-15E6-4BEC-B725-D745A48258D3}" destId="{68EF0610-07B4-40C7-AD99-F2285099C2E4}" srcOrd="0" destOrd="0" presId="urn:microsoft.com/office/officeart/2005/8/layout/chevron2"/>
    <dgm:cxn modelId="{4D38D698-DC6D-4926-9520-43A255B536D4}" srcId="{15031D9C-993C-4715-A26F-56D8831933EB}" destId="{07B93839-AE15-473C-B47B-27FA5DBEE4E9}" srcOrd="0" destOrd="0" parTransId="{2BEFC288-C4D1-45AF-B679-7A41333941DE}" sibTransId="{0468DBFC-CB2D-4B3A-AAE7-09352D12344E}"/>
    <dgm:cxn modelId="{B3F46FB7-5873-42EA-8B2E-FB39F0C78A55}" type="presOf" srcId="{BC62EB5A-6818-49E8-AEA7-801F8EC29242}" destId="{B9D48B42-F63B-4E6A-B7BE-13657D7DDE57}" srcOrd="0" destOrd="0" presId="urn:microsoft.com/office/officeart/2005/8/layout/chevron2"/>
    <dgm:cxn modelId="{B1E39388-0615-4740-B513-1202B583AAAC}" srcId="{BC62EB5A-6818-49E8-AEA7-801F8EC29242}" destId="{73FFFE97-81BA-45AB-AACE-86C7AEF64A72}" srcOrd="0" destOrd="0" parTransId="{E2A4AAE9-824B-4EF5-A34C-77373E819861}" sibTransId="{A9BC5576-45C7-4C6F-8FB6-FD50486F1F7E}"/>
    <dgm:cxn modelId="{C8C2ADA0-316E-46E3-A4D5-49BD4A9A4B0B}" srcId="{3183185A-2A53-4D8C-8F32-C845F2F70CBF}" destId="{15031D9C-993C-4715-A26F-56D8831933EB}" srcOrd="1" destOrd="0" parTransId="{77530735-8AD3-469C-AEC2-B5B17A08AF65}" sibTransId="{FB1D36D5-798A-40AA-91C3-3F3E5AF1A86F}"/>
    <dgm:cxn modelId="{F3B89C52-602F-49F7-B10E-F3B64BCDF706}" srcId="{758CBA3A-9936-4C67-965C-A8DD3074879B}" destId="{E90264E4-81CE-47E1-80E3-2624D8E5DFEE}" srcOrd="0" destOrd="0" parTransId="{79881485-DDC4-4A70-AA7E-393B9FD5747B}" sibTransId="{F41EE2E3-AB57-4E33-8FAD-2DCFFB467FDC}"/>
    <dgm:cxn modelId="{653B1A07-ED1C-4E28-A998-554A14397630}" type="presOf" srcId="{07B93839-AE15-473C-B47B-27FA5DBEE4E9}" destId="{C96267EA-EF01-411B-8D37-95F44BBB68D3}" srcOrd="0" destOrd="0" presId="urn:microsoft.com/office/officeart/2005/8/layout/chevron2"/>
    <dgm:cxn modelId="{574B22EC-7D76-479B-809A-EBB901C59489}" type="presOf" srcId="{2936D842-720E-4365-AD39-F6EAEC441633}" destId="{E7C44091-B50A-4CB0-98F0-E70A01DD36F4}" srcOrd="0" destOrd="0" presId="urn:microsoft.com/office/officeart/2005/8/layout/chevron2"/>
    <dgm:cxn modelId="{6438165D-3360-4F42-B938-C48250924210}" srcId="{3183185A-2A53-4D8C-8F32-C845F2F70CBF}" destId="{BC62EB5A-6818-49E8-AEA7-801F8EC29242}" srcOrd="3" destOrd="0" parTransId="{BEE973D1-8228-4F48-8DC3-EC00CB50EB3A}" sibTransId="{C47F1025-D5EC-47F0-83C4-1620391C4B60}"/>
    <dgm:cxn modelId="{AC6A5D3A-364C-4BA7-8625-E1288FE71624}" type="presOf" srcId="{73FFFE97-81BA-45AB-AACE-86C7AEF64A72}" destId="{BD10269F-9066-44E2-ACAC-B230FDF43821}" srcOrd="0" destOrd="0" presId="urn:microsoft.com/office/officeart/2005/8/layout/chevron2"/>
    <dgm:cxn modelId="{3A8ECB28-E23B-45B6-8C84-8AF5114507DE}" srcId="{3183185A-2A53-4D8C-8F32-C845F2F70CBF}" destId="{2936D842-720E-4365-AD39-F6EAEC441633}" srcOrd="2" destOrd="0" parTransId="{13139645-28B0-41D9-8ED9-DA67D736E51B}" sibTransId="{96C19FF6-672B-4588-9D93-2A932D4ACF8D}"/>
    <dgm:cxn modelId="{E96F196A-9C62-4C10-AA0F-A5039AF65E78}" type="presParOf" srcId="{E80E23AD-ECAE-46D2-92A5-71CA9074EED7}" destId="{63DDCCD6-3F31-4095-8E42-5BBFC31B83BE}" srcOrd="0" destOrd="0" presId="urn:microsoft.com/office/officeart/2005/8/layout/chevron2"/>
    <dgm:cxn modelId="{A1E952E1-9A8F-4FDF-8823-1A1A28BFDBB3}" type="presParOf" srcId="{63DDCCD6-3F31-4095-8E42-5BBFC31B83BE}" destId="{C0AF5CB7-6C4F-49BC-8738-E4DE0AC00B72}" srcOrd="0" destOrd="0" presId="urn:microsoft.com/office/officeart/2005/8/layout/chevron2"/>
    <dgm:cxn modelId="{92A44239-2CF0-4C9B-B6CE-35458161F452}" type="presParOf" srcId="{63DDCCD6-3F31-4095-8E42-5BBFC31B83BE}" destId="{0E09DE89-66C0-478D-8170-8F0BC920F1EB}" srcOrd="1" destOrd="0" presId="urn:microsoft.com/office/officeart/2005/8/layout/chevron2"/>
    <dgm:cxn modelId="{126EFC1C-0919-418E-8323-920EF6886BEB}" type="presParOf" srcId="{E80E23AD-ECAE-46D2-92A5-71CA9074EED7}" destId="{52E78D13-8FB5-4AEC-B5C0-881B683FCF22}" srcOrd="1" destOrd="0" presId="urn:microsoft.com/office/officeart/2005/8/layout/chevron2"/>
    <dgm:cxn modelId="{5DFBA0A3-3C07-405D-853C-FC1D4772E37F}" type="presParOf" srcId="{E80E23AD-ECAE-46D2-92A5-71CA9074EED7}" destId="{E529DD28-A6C8-4185-BA28-3A73741EACF4}" srcOrd="2" destOrd="0" presId="urn:microsoft.com/office/officeart/2005/8/layout/chevron2"/>
    <dgm:cxn modelId="{0139FB3D-6973-41C0-A900-1725026A6F0C}" type="presParOf" srcId="{E529DD28-A6C8-4185-BA28-3A73741EACF4}" destId="{29EA1718-F619-46D8-B505-CF1DDA71B8BF}" srcOrd="0" destOrd="0" presId="urn:microsoft.com/office/officeart/2005/8/layout/chevron2"/>
    <dgm:cxn modelId="{E19DE242-83A6-4A2A-AAAF-110762DA9C13}" type="presParOf" srcId="{E529DD28-A6C8-4185-BA28-3A73741EACF4}" destId="{C96267EA-EF01-411B-8D37-95F44BBB68D3}" srcOrd="1" destOrd="0" presId="urn:microsoft.com/office/officeart/2005/8/layout/chevron2"/>
    <dgm:cxn modelId="{17B51D99-6C9F-4CB3-B97A-3DC9EA90495F}" type="presParOf" srcId="{E80E23AD-ECAE-46D2-92A5-71CA9074EED7}" destId="{4CCED8E1-297A-4834-9FC1-39D8E59A67B1}" srcOrd="3" destOrd="0" presId="urn:microsoft.com/office/officeart/2005/8/layout/chevron2"/>
    <dgm:cxn modelId="{6EC25103-B3B2-4B9C-97F0-3A1A69767B5F}" type="presParOf" srcId="{E80E23AD-ECAE-46D2-92A5-71CA9074EED7}" destId="{95036E43-6C97-4BF5-8CB3-7871077B6900}" srcOrd="4" destOrd="0" presId="urn:microsoft.com/office/officeart/2005/8/layout/chevron2"/>
    <dgm:cxn modelId="{EDBA2621-C674-44E8-8CB2-8A072EDAC39F}" type="presParOf" srcId="{95036E43-6C97-4BF5-8CB3-7871077B6900}" destId="{E7C44091-B50A-4CB0-98F0-E70A01DD36F4}" srcOrd="0" destOrd="0" presId="urn:microsoft.com/office/officeart/2005/8/layout/chevron2"/>
    <dgm:cxn modelId="{4346EAAA-586A-43B3-AB3A-E704068CE21C}" type="presParOf" srcId="{95036E43-6C97-4BF5-8CB3-7871077B6900}" destId="{68EF0610-07B4-40C7-AD99-F2285099C2E4}" srcOrd="1" destOrd="0" presId="urn:microsoft.com/office/officeart/2005/8/layout/chevron2"/>
    <dgm:cxn modelId="{1B9B1099-AC54-455E-8B67-FE887B43A18F}" type="presParOf" srcId="{E80E23AD-ECAE-46D2-92A5-71CA9074EED7}" destId="{2A4D03FC-9764-4B10-A877-1D3B5F290067}" srcOrd="5" destOrd="0" presId="urn:microsoft.com/office/officeart/2005/8/layout/chevron2"/>
    <dgm:cxn modelId="{5119115C-C992-4547-A882-229029294AE9}" type="presParOf" srcId="{E80E23AD-ECAE-46D2-92A5-71CA9074EED7}" destId="{6655616B-506F-463D-A185-A7178534551E}" srcOrd="6" destOrd="0" presId="urn:microsoft.com/office/officeart/2005/8/layout/chevron2"/>
    <dgm:cxn modelId="{00802EA1-13C2-46CC-8CBE-56B7C64CF420}" type="presParOf" srcId="{6655616B-506F-463D-A185-A7178534551E}" destId="{B9D48B42-F63B-4E6A-B7BE-13657D7DDE57}" srcOrd="0" destOrd="0" presId="urn:microsoft.com/office/officeart/2005/8/layout/chevron2"/>
    <dgm:cxn modelId="{C950EFF1-09CC-4B2C-A166-651F00DE5DC9}" type="presParOf" srcId="{6655616B-506F-463D-A185-A7178534551E}" destId="{BD10269F-9066-44E2-ACAC-B230FDF4382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F5CB7-6C4F-49BC-8738-E4DE0AC00B72}">
      <dsp:nvSpPr>
        <dsp:cNvPr id="0" name=""/>
        <dsp:cNvSpPr/>
      </dsp:nvSpPr>
      <dsp:spPr>
        <a:xfrm rot="5400000">
          <a:off x="6297781" y="184995"/>
          <a:ext cx="1213771" cy="849640"/>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1">
            <a:lnSpc>
              <a:spcPct val="90000"/>
            </a:lnSpc>
            <a:spcBef>
              <a:spcPct val="0"/>
            </a:spcBef>
            <a:spcAft>
              <a:spcPct val="35000"/>
            </a:spcAft>
          </a:pPr>
          <a:r>
            <a:rPr lang="en-US" sz="2300" kern="1200" dirty="0"/>
            <a:t>A</a:t>
          </a:r>
        </a:p>
      </dsp:txBody>
      <dsp:txXfrm rot="-5400000">
        <a:off x="6479847" y="427749"/>
        <a:ext cx="849640" cy="364131"/>
      </dsp:txXfrm>
    </dsp:sp>
    <dsp:sp modelId="{0E09DE89-66C0-478D-8170-8F0BC920F1EB}">
      <dsp:nvSpPr>
        <dsp:cNvPr id="0" name=""/>
        <dsp:cNvSpPr/>
      </dsp:nvSpPr>
      <dsp:spPr>
        <a:xfrm rot="16200000">
          <a:off x="2845447" y="-2842517"/>
          <a:ext cx="788951" cy="6479847"/>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fa-IR" sz="2800" kern="1200" dirty="0" smtClean="0">
              <a:cs typeface="B Nazanin" panose="00000400000000000000" pitchFamily="2" charset="-78"/>
            </a:rPr>
            <a:t>برقراری ارتباط و تعامل با فراگیر</a:t>
          </a:r>
          <a:endParaRPr lang="en-US" sz="2800" kern="1200" dirty="0">
            <a:cs typeface="B Nazanin" panose="00000400000000000000" pitchFamily="2" charset="-78"/>
          </a:endParaRPr>
        </a:p>
      </dsp:txBody>
      <dsp:txXfrm rot="5400000">
        <a:off x="38513" y="41443"/>
        <a:ext cx="6441334" cy="711925"/>
      </dsp:txXfrm>
    </dsp:sp>
    <dsp:sp modelId="{29EA1718-F619-46D8-B505-CF1DDA71B8BF}">
      <dsp:nvSpPr>
        <dsp:cNvPr id="0" name=""/>
        <dsp:cNvSpPr/>
      </dsp:nvSpPr>
      <dsp:spPr>
        <a:xfrm rot="5400000">
          <a:off x="6297781" y="1251651"/>
          <a:ext cx="1213771" cy="849640"/>
        </a:xfrm>
        <a:prstGeom prst="chevron">
          <a:avLst/>
        </a:prstGeom>
        <a:solidFill>
          <a:schemeClr val="accent4">
            <a:hueOff val="3465231"/>
            <a:satOff val="-15989"/>
            <a:lumOff val="588"/>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1">
            <a:lnSpc>
              <a:spcPct val="90000"/>
            </a:lnSpc>
            <a:spcBef>
              <a:spcPct val="0"/>
            </a:spcBef>
            <a:spcAft>
              <a:spcPct val="35000"/>
            </a:spcAft>
          </a:pPr>
          <a:r>
            <a:rPr lang="en-US" sz="2300" kern="1200" dirty="0"/>
            <a:t>B</a:t>
          </a:r>
        </a:p>
      </dsp:txBody>
      <dsp:txXfrm rot="-5400000">
        <a:off x="6479847" y="1494405"/>
        <a:ext cx="849640" cy="364131"/>
      </dsp:txXfrm>
    </dsp:sp>
    <dsp:sp modelId="{C96267EA-EF01-411B-8D37-95F44BBB68D3}">
      <dsp:nvSpPr>
        <dsp:cNvPr id="0" name=""/>
        <dsp:cNvSpPr/>
      </dsp:nvSpPr>
      <dsp:spPr>
        <a:xfrm rot="16200000">
          <a:off x="2973845" y="-1775861"/>
          <a:ext cx="532155" cy="6479847"/>
        </a:xfrm>
        <a:prstGeom prst="round2SameRect">
          <a:avLst/>
        </a:prstGeom>
        <a:solidFill>
          <a:schemeClr val="lt1">
            <a:alpha val="90000"/>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fa-IR" sz="2800" kern="1200" dirty="0" smtClean="0">
              <a:cs typeface="B Nazanin" panose="00000400000000000000" pitchFamily="2" charset="-78"/>
            </a:rPr>
            <a:t>طرح ریزی آموزشی منظم و هدفدار</a:t>
          </a:r>
          <a:endParaRPr lang="en-US" sz="2800" kern="1200" dirty="0">
            <a:cs typeface="B Nazanin" panose="00000400000000000000" pitchFamily="2" charset="-78"/>
          </a:endParaRPr>
        </a:p>
      </dsp:txBody>
      <dsp:txXfrm rot="5400000">
        <a:off x="25977" y="1223963"/>
        <a:ext cx="6453869" cy="480199"/>
      </dsp:txXfrm>
    </dsp:sp>
    <dsp:sp modelId="{E7C44091-B50A-4CB0-98F0-E70A01DD36F4}">
      <dsp:nvSpPr>
        <dsp:cNvPr id="0" name=""/>
        <dsp:cNvSpPr/>
      </dsp:nvSpPr>
      <dsp:spPr>
        <a:xfrm rot="5400000">
          <a:off x="6297781" y="2318307"/>
          <a:ext cx="1213771" cy="849640"/>
        </a:xfrm>
        <a:prstGeom prst="chevron">
          <a:avLst/>
        </a:prstGeom>
        <a:solidFill>
          <a:schemeClr val="accent4">
            <a:hueOff val="6930461"/>
            <a:satOff val="-31979"/>
            <a:lumOff val="1177"/>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1">
            <a:lnSpc>
              <a:spcPct val="90000"/>
            </a:lnSpc>
            <a:spcBef>
              <a:spcPct val="0"/>
            </a:spcBef>
            <a:spcAft>
              <a:spcPct val="35000"/>
            </a:spcAft>
          </a:pPr>
          <a:r>
            <a:rPr lang="en-US" sz="2300" kern="1200" dirty="0"/>
            <a:t>C</a:t>
          </a:r>
        </a:p>
      </dsp:txBody>
      <dsp:txXfrm rot="-5400000">
        <a:off x="6479847" y="2561061"/>
        <a:ext cx="849640" cy="364131"/>
      </dsp:txXfrm>
    </dsp:sp>
    <dsp:sp modelId="{68EF0610-07B4-40C7-AD99-F2285099C2E4}">
      <dsp:nvSpPr>
        <dsp:cNvPr id="0" name=""/>
        <dsp:cNvSpPr/>
      </dsp:nvSpPr>
      <dsp:spPr>
        <a:xfrm rot="16200000">
          <a:off x="2955277" y="-709205"/>
          <a:ext cx="569291" cy="6479847"/>
        </a:xfrm>
        <a:prstGeom prst="round2SameRect">
          <a:avLst/>
        </a:prstGeom>
        <a:solidFill>
          <a:schemeClr val="lt1">
            <a:alpha val="90000"/>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fa-IR" sz="2800" kern="1200" dirty="0" smtClean="0">
              <a:cs typeface="B Nazanin" panose="00000400000000000000" pitchFamily="2" charset="-78"/>
            </a:rPr>
            <a:t>ایجاد شرایط مطلوب یادگیری جهت کسب تجربه</a:t>
          </a:r>
          <a:endParaRPr lang="en-US" sz="2800" kern="1200" dirty="0">
            <a:cs typeface="B Nazanin" panose="00000400000000000000" pitchFamily="2" charset="-78"/>
          </a:endParaRPr>
        </a:p>
      </dsp:txBody>
      <dsp:txXfrm rot="5400000">
        <a:off x="27789" y="2273863"/>
        <a:ext cx="6452057" cy="513711"/>
      </dsp:txXfrm>
    </dsp:sp>
    <dsp:sp modelId="{B9D48B42-F63B-4E6A-B7BE-13657D7DDE57}">
      <dsp:nvSpPr>
        <dsp:cNvPr id="0" name=""/>
        <dsp:cNvSpPr/>
      </dsp:nvSpPr>
      <dsp:spPr>
        <a:xfrm rot="5400000">
          <a:off x="6297781" y="3384963"/>
          <a:ext cx="1213771" cy="849640"/>
        </a:xfrm>
        <a:prstGeom prst="chevron">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D</a:t>
          </a:r>
          <a:endParaRPr lang="en-US" sz="2300" kern="1200" dirty="0"/>
        </a:p>
      </dsp:txBody>
      <dsp:txXfrm rot="-5400000">
        <a:off x="6479847" y="3627717"/>
        <a:ext cx="849640" cy="364131"/>
      </dsp:txXfrm>
    </dsp:sp>
    <dsp:sp modelId="{BD10269F-9066-44E2-ACAC-B230FDF43821}">
      <dsp:nvSpPr>
        <dsp:cNvPr id="0" name=""/>
        <dsp:cNvSpPr/>
      </dsp:nvSpPr>
      <dsp:spPr>
        <a:xfrm rot="16200000">
          <a:off x="2936713" y="357450"/>
          <a:ext cx="606419" cy="6479847"/>
        </a:xfrm>
        <a:prstGeom prst="round2Same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fa-IR" sz="2800" kern="1200" dirty="0" smtClean="0">
              <a:cs typeface="B Nazanin" panose="00000400000000000000" pitchFamily="2" charset="-78"/>
            </a:rPr>
            <a:t>کمک به تغییر و نشان دادن تغییر در رفتار بالقوه فراگیر</a:t>
          </a:r>
          <a:endParaRPr lang="en-US" sz="2800" kern="1200" dirty="0">
            <a:cs typeface="B Nazanin" panose="00000400000000000000" pitchFamily="2" charset="-78"/>
          </a:endParaRPr>
        </a:p>
      </dsp:txBody>
      <dsp:txXfrm rot="5400000">
        <a:off x="29603" y="3323767"/>
        <a:ext cx="6450244" cy="54721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BC851-3BCA-4CC8-B027-F973005C23E9}"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1B259-E92C-4816-BEDF-B3A217AB7D37}" type="slidenum">
              <a:rPr lang="en-US" smtClean="0"/>
              <a:t>‹#›</a:t>
            </a:fld>
            <a:endParaRPr lang="en-US"/>
          </a:p>
        </p:txBody>
      </p:sp>
    </p:spTree>
    <p:extLst>
      <p:ext uri="{BB962C8B-B14F-4D97-AF65-F5344CB8AC3E}">
        <p14:creationId xmlns:p14="http://schemas.microsoft.com/office/powerpoint/2010/main" val="395199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2514600" y="857250"/>
            <a:ext cx="4114800" cy="231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a-IR"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857109-240A-40BA-B143-9E48BEB4EF3E}" type="slidenum">
              <a:rPr lang="ar-SA" altLang="en-US"/>
              <a:pPr eaLnBrk="1" hangingPunct="1"/>
              <a:t>1</a:t>
            </a:fld>
            <a:endParaRPr lang="en-US" altLang="en-US"/>
          </a:p>
        </p:txBody>
      </p:sp>
    </p:spTree>
    <p:extLst>
      <p:ext uri="{BB962C8B-B14F-4D97-AF65-F5344CB8AC3E}">
        <p14:creationId xmlns:p14="http://schemas.microsoft.com/office/powerpoint/2010/main" val="2324792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cs typeface="B Mitra" panose="00000400000000000000" pitchFamily="2" charset="-78"/>
              </a:rPr>
              <a:t>منظور از دانش فراتر از کسب اطلاعات است، معرفی مفصل بیمار توسط دانشجو مشخص می شود اما زمانی که دانشجو آنها را به گونه خاصی سازماندهی کند می توان گفت که او بیمار را می شناسد.</a:t>
            </a:r>
          </a:p>
          <a:p>
            <a:endParaRPr lang="en-US" dirty="0"/>
          </a:p>
        </p:txBody>
      </p:sp>
      <p:sp>
        <p:nvSpPr>
          <p:cNvPr id="4" name="Slide Number Placeholder 3"/>
          <p:cNvSpPr>
            <a:spLocks noGrp="1"/>
          </p:cNvSpPr>
          <p:nvPr>
            <p:ph type="sldNum" sz="quarter" idx="10"/>
          </p:nvPr>
        </p:nvSpPr>
        <p:spPr/>
        <p:txBody>
          <a:bodyPr/>
          <a:lstStyle/>
          <a:p>
            <a:fld id="{40D1B259-E92C-4816-BEDF-B3A217AB7D37}" type="slidenum">
              <a:rPr lang="en-US" smtClean="0"/>
              <a:t>14</a:t>
            </a:fld>
            <a:endParaRPr lang="en-US"/>
          </a:p>
        </p:txBody>
      </p:sp>
    </p:spTree>
    <p:extLst>
      <p:ext uri="{BB962C8B-B14F-4D97-AF65-F5344CB8AC3E}">
        <p14:creationId xmlns:p14="http://schemas.microsoft.com/office/powerpoint/2010/main" val="1338758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smtClean="0">
                <a:cs typeface="B Mitra" panose="00000400000000000000" pitchFamily="2" charset="-78"/>
              </a:rPr>
              <a:t>پیوند تئوری و عمل</a:t>
            </a:r>
            <a:r>
              <a:rPr lang="fa-IR" dirty="0" smtClean="0">
                <a:cs typeface="B Mitra" panose="00000400000000000000" pitchFamily="2" charset="-78"/>
              </a:rPr>
              <a:t>: فراهم آوردن فرصت‌هایی برای دانشجویان تا مباحث تئوری را به دانش بالینی و مهارتهای حرفه ای در بالین مرتبط کنند.</a:t>
            </a:r>
          </a:p>
          <a:p>
            <a:pPr algn="r" rtl="1"/>
            <a:r>
              <a:rPr lang="fa-IR" b="1" dirty="0" smtClean="0">
                <a:cs typeface="B Mitra" panose="00000400000000000000" pitchFamily="2" charset="-78"/>
              </a:rPr>
              <a:t>کسب تجربه</a:t>
            </a:r>
            <a:r>
              <a:rPr lang="fa-IR" dirty="0" smtClean="0">
                <a:cs typeface="B Mitra" panose="00000400000000000000" pitchFamily="2" charset="-78"/>
              </a:rPr>
              <a:t>: دانشجویان به تدریج با حضور در کنار بیماران تجربیات عملی کسب می‌کنند.</a:t>
            </a:r>
          </a:p>
          <a:p>
            <a:pPr algn="r" rtl="1"/>
            <a:r>
              <a:rPr lang="fa-IR" b="1" dirty="0" smtClean="0">
                <a:cs typeface="B Mitra" panose="00000400000000000000" pitchFamily="2" charset="-78"/>
              </a:rPr>
              <a:t>کاربرد مفاهیم</a:t>
            </a:r>
            <a:r>
              <a:rPr lang="fa-IR" dirty="0" smtClean="0">
                <a:cs typeface="B Mitra" panose="00000400000000000000" pitchFamily="2" charset="-78"/>
              </a:rPr>
              <a:t>: در تعامل با مربی و محیط، دانشجویان مفاهیم آموخته شده را در عمل به کار می‌گیرند و دانش نظری خود را به مهارت‌های عملی تبدیل می‌کنند.</a:t>
            </a:r>
          </a:p>
          <a:p>
            <a:pPr algn="r" rtl="1"/>
            <a:endParaRPr lang="fa-IR" dirty="0" smtClean="0">
              <a:cs typeface="B Mitra" panose="00000400000000000000" pitchFamily="2" charset="-78"/>
            </a:endParaRPr>
          </a:p>
          <a:p>
            <a:pPr algn="r" rtl="1"/>
            <a:r>
              <a:rPr lang="fa-IR" dirty="0" smtClean="0">
                <a:cs typeface="B Mitra" panose="00000400000000000000" pitchFamily="2" charset="-78"/>
              </a:rPr>
              <a:t>هدف آموزش بالینی فراهم آوردن فرصت هایی است که دانشجویان مباحث تئوری را با واقعیات عملی پیوند بزنند، به صورت تدریجی با حضور بر بالین بیمار تجربیاتی کسب کنند و در تعامل با مربی و محیط مفاهیم آموخته شده را در عمل به کار گیرند و دانش نظری خود را به مهارت های ذهنی، روانی و حرکتی متنوعی که برای مراقبت از مددجو ضروری است، تبدیل کنند. </a:t>
            </a:r>
          </a:p>
          <a:p>
            <a:pPr algn="r" rtl="1"/>
            <a:r>
              <a:rPr lang="fa-IR" dirty="0" smtClean="0">
                <a:cs typeface="B Mitra" panose="00000400000000000000" pitchFamily="2" charset="-78"/>
              </a:rPr>
              <a:t>در این نوع آموزش دانشجویان در تعامل با مربی و محیط، مفاهیم آموخته شده را در حیطه های مختلف به کار می گیرند</a:t>
            </a:r>
            <a:endParaRPr lang="en-US" dirty="0" smtClean="0">
              <a:cs typeface="B Mitra" panose="00000400000000000000" pitchFamily="2" charset="-78"/>
            </a:endParaRPr>
          </a:p>
          <a:p>
            <a:pPr algn="r" rtl="1"/>
            <a:endParaRPr lang="fa-IR" dirty="0" smtClean="0">
              <a:cs typeface="B Mitra" panose="00000400000000000000" pitchFamily="2" charset="-78"/>
            </a:endParaRPr>
          </a:p>
          <a:p>
            <a:endParaRPr lang="en-US" dirty="0"/>
          </a:p>
        </p:txBody>
      </p:sp>
      <p:sp>
        <p:nvSpPr>
          <p:cNvPr id="4" name="Slide Number Placeholder 3"/>
          <p:cNvSpPr>
            <a:spLocks noGrp="1"/>
          </p:cNvSpPr>
          <p:nvPr>
            <p:ph type="sldNum" sz="quarter" idx="10"/>
          </p:nvPr>
        </p:nvSpPr>
        <p:spPr/>
        <p:txBody>
          <a:bodyPr/>
          <a:lstStyle/>
          <a:p>
            <a:fld id="{40D1B259-E92C-4816-BEDF-B3A217AB7D37}" type="slidenum">
              <a:rPr lang="en-US" smtClean="0"/>
              <a:t>15</a:t>
            </a:fld>
            <a:endParaRPr lang="en-US"/>
          </a:p>
        </p:txBody>
      </p:sp>
    </p:spTree>
    <p:extLst>
      <p:ext uri="{BB962C8B-B14F-4D97-AF65-F5344CB8AC3E}">
        <p14:creationId xmlns:p14="http://schemas.microsoft.com/office/powerpoint/2010/main" val="1479458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1B259-E92C-4816-BEDF-B3A217AB7D37}" type="slidenum">
              <a:rPr lang="en-US" smtClean="0"/>
              <a:t>16</a:t>
            </a:fld>
            <a:endParaRPr lang="en-US"/>
          </a:p>
        </p:txBody>
      </p:sp>
    </p:spTree>
    <p:extLst>
      <p:ext uri="{BB962C8B-B14F-4D97-AF65-F5344CB8AC3E}">
        <p14:creationId xmlns:p14="http://schemas.microsoft.com/office/powerpoint/2010/main" val="110193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1B259-E92C-4816-BEDF-B3A217AB7D37}" type="slidenum">
              <a:rPr lang="en-US" smtClean="0"/>
              <a:t>17</a:t>
            </a:fld>
            <a:endParaRPr lang="en-US"/>
          </a:p>
        </p:txBody>
      </p:sp>
    </p:spTree>
    <p:extLst>
      <p:ext uri="{BB962C8B-B14F-4D97-AF65-F5344CB8AC3E}">
        <p14:creationId xmlns:p14="http://schemas.microsoft.com/office/powerpoint/2010/main" val="3217261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BD90BC-05DC-4FCA-B0C9-6C6FEDDF3813}"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4AD30-2BF4-443B-8423-BD378C72B265}" type="slidenum">
              <a:rPr lang="en-US" smtClean="0"/>
              <a:t>‹#›</a:t>
            </a:fld>
            <a:endParaRPr lang="en-US"/>
          </a:p>
        </p:txBody>
      </p:sp>
    </p:spTree>
    <p:extLst>
      <p:ext uri="{BB962C8B-B14F-4D97-AF65-F5344CB8AC3E}">
        <p14:creationId xmlns:p14="http://schemas.microsoft.com/office/powerpoint/2010/main" val="304273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BD90BC-05DC-4FCA-B0C9-6C6FEDDF3813}"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4AD30-2BF4-443B-8423-BD378C72B265}" type="slidenum">
              <a:rPr lang="en-US" smtClean="0"/>
              <a:t>‹#›</a:t>
            </a:fld>
            <a:endParaRPr lang="en-US"/>
          </a:p>
        </p:txBody>
      </p:sp>
    </p:spTree>
    <p:extLst>
      <p:ext uri="{BB962C8B-B14F-4D97-AF65-F5344CB8AC3E}">
        <p14:creationId xmlns:p14="http://schemas.microsoft.com/office/powerpoint/2010/main" val="2835268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BD90BC-05DC-4FCA-B0C9-6C6FEDDF3813}"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4AD30-2BF4-443B-8423-BD378C72B265}" type="slidenum">
              <a:rPr lang="en-US" smtClean="0"/>
              <a:t>‹#›</a:t>
            </a:fld>
            <a:endParaRPr lang="en-US"/>
          </a:p>
        </p:txBody>
      </p:sp>
    </p:spTree>
    <p:extLst>
      <p:ext uri="{BB962C8B-B14F-4D97-AF65-F5344CB8AC3E}">
        <p14:creationId xmlns:p14="http://schemas.microsoft.com/office/powerpoint/2010/main" val="262688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BD90BC-05DC-4FCA-B0C9-6C6FEDDF3813}"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4AD30-2BF4-443B-8423-BD378C72B265}" type="slidenum">
              <a:rPr lang="en-US" smtClean="0"/>
              <a:t>‹#›</a:t>
            </a:fld>
            <a:endParaRPr lang="en-US"/>
          </a:p>
        </p:txBody>
      </p:sp>
    </p:spTree>
    <p:extLst>
      <p:ext uri="{BB962C8B-B14F-4D97-AF65-F5344CB8AC3E}">
        <p14:creationId xmlns:p14="http://schemas.microsoft.com/office/powerpoint/2010/main" val="2113170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BD90BC-05DC-4FCA-B0C9-6C6FEDDF3813}"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4AD30-2BF4-443B-8423-BD378C72B265}" type="slidenum">
              <a:rPr lang="en-US" smtClean="0"/>
              <a:t>‹#›</a:t>
            </a:fld>
            <a:endParaRPr lang="en-US"/>
          </a:p>
        </p:txBody>
      </p:sp>
    </p:spTree>
    <p:extLst>
      <p:ext uri="{BB962C8B-B14F-4D97-AF65-F5344CB8AC3E}">
        <p14:creationId xmlns:p14="http://schemas.microsoft.com/office/powerpoint/2010/main" val="418050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BD90BC-05DC-4FCA-B0C9-6C6FEDDF3813}"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4AD30-2BF4-443B-8423-BD378C72B265}" type="slidenum">
              <a:rPr lang="en-US" smtClean="0"/>
              <a:t>‹#›</a:t>
            </a:fld>
            <a:endParaRPr lang="en-US"/>
          </a:p>
        </p:txBody>
      </p:sp>
    </p:spTree>
    <p:extLst>
      <p:ext uri="{BB962C8B-B14F-4D97-AF65-F5344CB8AC3E}">
        <p14:creationId xmlns:p14="http://schemas.microsoft.com/office/powerpoint/2010/main" val="647574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BD90BC-05DC-4FCA-B0C9-6C6FEDDF3813}"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94AD30-2BF4-443B-8423-BD378C72B265}" type="slidenum">
              <a:rPr lang="en-US" smtClean="0"/>
              <a:t>‹#›</a:t>
            </a:fld>
            <a:endParaRPr lang="en-US"/>
          </a:p>
        </p:txBody>
      </p:sp>
    </p:spTree>
    <p:extLst>
      <p:ext uri="{BB962C8B-B14F-4D97-AF65-F5344CB8AC3E}">
        <p14:creationId xmlns:p14="http://schemas.microsoft.com/office/powerpoint/2010/main" val="2926491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BD90BC-05DC-4FCA-B0C9-6C6FEDDF3813}"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4AD30-2BF4-443B-8423-BD378C72B265}" type="slidenum">
              <a:rPr lang="en-US" smtClean="0"/>
              <a:t>‹#›</a:t>
            </a:fld>
            <a:endParaRPr lang="en-US"/>
          </a:p>
        </p:txBody>
      </p:sp>
    </p:spTree>
    <p:extLst>
      <p:ext uri="{BB962C8B-B14F-4D97-AF65-F5344CB8AC3E}">
        <p14:creationId xmlns:p14="http://schemas.microsoft.com/office/powerpoint/2010/main" val="4121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D90BC-05DC-4FCA-B0C9-6C6FEDDF3813}"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94AD30-2BF4-443B-8423-BD378C72B265}" type="slidenum">
              <a:rPr lang="en-US" smtClean="0"/>
              <a:t>‹#›</a:t>
            </a:fld>
            <a:endParaRPr lang="en-US"/>
          </a:p>
        </p:txBody>
      </p:sp>
    </p:spTree>
    <p:extLst>
      <p:ext uri="{BB962C8B-B14F-4D97-AF65-F5344CB8AC3E}">
        <p14:creationId xmlns:p14="http://schemas.microsoft.com/office/powerpoint/2010/main" val="2230352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D90BC-05DC-4FCA-B0C9-6C6FEDDF3813}"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4AD30-2BF4-443B-8423-BD378C72B265}" type="slidenum">
              <a:rPr lang="en-US" smtClean="0"/>
              <a:t>‹#›</a:t>
            </a:fld>
            <a:endParaRPr lang="en-US"/>
          </a:p>
        </p:txBody>
      </p:sp>
    </p:spTree>
    <p:extLst>
      <p:ext uri="{BB962C8B-B14F-4D97-AF65-F5344CB8AC3E}">
        <p14:creationId xmlns:p14="http://schemas.microsoft.com/office/powerpoint/2010/main" val="1591681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D90BC-05DC-4FCA-B0C9-6C6FEDDF3813}"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4AD30-2BF4-443B-8423-BD378C72B265}" type="slidenum">
              <a:rPr lang="en-US" smtClean="0"/>
              <a:t>‹#›</a:t>
            </a:fld>
            <a:endParaRPr lang="en-US"/>
          </a:p>
        </p:txBody>
      </p:sp>
    </p:spTree>
    <p:extLst>
      <p:ext uri="{BB962C8B-B14F-4D97-AF65-F5344CB8AC3E}">
        <p14:creationId xmlns:p14="http://schemas.microsoft.com/office/powerpoint/2010/main" val="3680334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D90BC-05DC-4FCA-B0C9-6C6FEDDF3813}" type="datetimeFigureOut">
              <a:rPr lang="en-US" smtClean="0"/>
              <a:t>2/19/2025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4AD30-2BF4-443B-8423-BD378C72B265}" type="slidenum">
              <a:rPr lang="en-US" smtClean="0"/>
              <a:t>‹#›</a:t>
            </a:fld>
            <a:endParaRPr lang="en-US"/>
          </a:p>
        </p:txBody>
      </p:sp>
    </p:spTree>
    <p:extLst>
      <p:ext uri="{BB962C8B-B14F-4D97-AF65-F5344CB8AC3E}">
        <p14:creationId xmlns:p14="http://schemas.microsoft.com/office/powerpoint/2010/main" val="4013432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Tropical%20Plumer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8829"/>
            <a:ext cx="12201022" cy="684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4"/>
          <p:cNvSpPr>
            <a:spLocks noChangeArrowheads="1"/>
          </p:cNvSpPr>
          <p:nvPr/>
        </p:nvSpPr>
        <p:spPr bwMode="auto">
          <a:xfrm>
            <a:off x="1588" y="893"/>
            <a:ext cx="12188825" cy="6856214"/>
          </a:xfrm>
          <a:prstGeom prst="rect">
            <a:avLst/>
          </a:prstGeom>
          <a:solidFill>
            <a:schemeClr val="bg1">
              <a:alpha val="50195"/>
            </a:scheme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a-IR" altLang="en-US" sz="2399"/>
          </a:p>
        </p:txBody>
      </p:sp>
      <p:pic>
        <p:nvPicPr>
          <p:cNvPr id="2052" name="Picture 2" descr="basm 12 copy"/>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47388" y="223032"/>
            <a:ext cx="11297227" cy="656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609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07281" y="775063"/>
            <a:ext cx="9977438" cy="603479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40540225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duotone>
              <a:prstClr val="black"/>
              <a:schemeClr val="accent6">
                <a:tint val="45000"/>
                <a:satMod val="400000"/>
              </a:schemeClr>
            </a:duotone>
          </a:blip>
          <a:stretch>
            <a:fillRect/>
          </a:stretch>
        </p:blipFill>
        <p:spPr>
          <a:xfrm>
            <a:off x="438150" y="878547"/>
            <a:ext cx="11315700" cy="597945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4245731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02697" cy="1325563"/>
          </a:xfrm>
        </p:spPr>
        <p:txBody>
          <a:bodyPr/>
          <a:lstStyle/>
          <a:p>
            <a:pPr algn="r" rtl="1"/>
            <a:r>
              <a:rPr lang="fa-IR" b="1" dirty="0">
                <a:cs typeface="B Mitra" panose="00000400000000000000" pitchFamily="2" charset="-78"/>
              </a:rPr>
              <a:t>عوامل مهم یادگیری</a:t>
            </a:r>
            <a:endParaRPr lang="en-US" b="1" dirty="0">
              <a:cs typeface="B Mitra" panose="00000400000000000000"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94013418"/>
              </p:ext>
            </p:extLst>
          </p:nvPr>
        </p:nvGraphicFramePr>
        <p:xfrm>
          <a:off x="1430216" y="2210594"/>
          <a:ext cx="9468803" cy="4145280"/>
        </p:xfrm>
        <a:graphic>
          <a:graphicData uri="http://schemas.openxmlformats.org/drawingml/2006/table">
            <a:tbl>
              <a:tblPr>
                <a:tableStyleId>{69CF1AB2-1976-4502-BF36-3FF5EA218861}</a:tableStyleId>
              </a:tblPr>
              <a:tblGrid>
                <a:gridCol w="6832283"/>
                <a:gridCol w="2636520"/>
              </a:tblGrid>
              <a:tr h="0">
                <a:tc>
                  <a:txBody>
                    <a:bodyPr/>
                    <a:lstStyle/>
                    <a:p>
                      <a:pPr algn="r" rtl="1"/>
                      <a:r>
                        <a:rPr lang="fa-IR" sz="2800" b="1" dirty="0">
                          <a:effectLst/>
                          <a:cs typeface="B Mitra" panose="00000400000000000000" pitchFamily="2" charset="-78"/>
                        </a:rPr>
                        <a:t>توضیحات</a:t>
                      </a:r>
                    </a:p>
                  </a:txBody>
                  <a:tcPr marL="99060" marR="99060" anchor="ctr"/>
                </a:tc>
                <a:tc>
                  <a:txBody>
                    <a:bodyPr/>
                    <a:lstStyle/>
                    <a:p>
                      <a:pPr algn="r" rtl="1"/>
                      <a:r>
                        <a:rPr lang="fa-IR" sz="2800" b="1" dirty="0">
                          <a:effectLst/>
                          <a:cs typeface="B Mitra" panose="00000400000000000000" pitchFamily="2" charset="-78"/>
                        </a:rPr>
                        <a:t>عوامل مهم یادگیری</a:t>
                      </a:r>
                    </a:p>
                  </a:txBody>
                  <a:tcPr marL="99060" marR="99060" anchor="ctr"/>
                </a:tc>
              </a:tr>
              <a:tr h="0">
                <a:tc>
                  <a:txBody>
                    <a:bodyPr/>
                    <a:lstStyle/>
                    <a:p>
                      <a:pPr algn="r" rtl="1"/>
                      <a:r>
                        <a:rPr lang="fa-IR" sz="2800" dirty="0">
                          <a:effectLst/>
                          <a:cs typeface="B Mitra" panose="00000400000000000000" pitchFamily="2" charset="-78"/>
                        </a:rPr>
                        <a:t>توجه و تمرکز به اطلاعات ورودی برای پردازش مؤثر ضروری است.</a:t>
                      </a:r>
                    </a:p>
                  </a:txBody>
                  <a:tcPr marL="99060" marR="99060" anchor="ctr"/>
                </a:tc>
                <a:tc>
                  <a:txBody>
                    <a:bodyPr/>
                    <a:lstStyle/>
                    <a:p>
                      <a:pPr algn="r" rtl="1"/>
                      <a:r>
                        <a:rPr lang="fa-IR" sz="2800" b="1" dirty="0">
                          <a:effectLst/>
                          <a:cs typeface="B Mitra" panose="00000400000000000000" pitchFamily="2" charset="-78"/>
                        </a:rPr>
                        <a:t>توجه</a:t>
                      </a:r>
                    </a:p>
                  </a:txBody>
                  <a:tcPr marL="99060" marR="99060" anchor="ctr"/>
                </a:tc>
              </a:tr>
              <a:tr h="0">
                <a:tc>
                  <a:txBody>
                    <a:bodyPr/>
                    <a:lstStyle/>
                    <a:p>
                      <a:pPr algn="r" rtl="1"/>
                      <a:r>
                        <a:rPr lang="fa-IR" sz="2800">
                          <a:effectLst/>
                          <a:cs typeface="B Mitra" panose="00000400000000000000" pitchFamily="2" charset="-78"/>
                        </a:rPr>
                        <a:t>حافظه کوتاه‌مدت و بلندمدت برای نگهداری و بازیابی اطلاعات.</a:t>
                      </a:r>
                    </a:p>
                  </a:txBody>
                  <a:tcPr marL="99060" marR="99060" anchor="ctr"/>
                </a:tc>
                <a:tc>
                  <a:txBody>
                    <a:bodyPr/>
                    <a:lstStyle/>
                    <a:p>
                      <a:pPr algn="r" rtl="1"/>
                      <a:r>
                        <a:rPr lang="fa-IR" sz="2800" b="1" dirty="0">
                          <a:effectLst/>
                          <a:cs typeface="B Mitra" panose="00000400000000000000" pitchFamily="2" charset="-78"/>
                        </a:rPr>
                        <a:t>عملکرد حافظه</a:t>
                      </a:r>
                    </a:p>
                  </a:txBody>
                  <a:tcPr marL="99060" marR="99060" anchor="ctr"/>
                </a:tc>
              </a:tr>
              <a:tr h="0">
                <a:tc>
                  <a:txBody>
                    <a:bodyPr/>
                    <a:lstStyle/>
                    <a:p>
                      <a:pPr algn="r" rtl="1"/>
                      <a:r>
                        <a:rPr lang="fa-IR" sz="2800" dirty="0">
                          <a:effectLst/>
                          <a:cs typeface="B Mitra" panose="00000400000000000000" pitchFamily="2" charset="-78"/>
                        </a:rPr>
                        <a:t>تکرار و تمرین مهارت‌ها و یادگیری از تجربه‌های عملی.</a:t>
                      </a:r>
                    </a:p>
                  </a:txBody>
                  <a:tcPr marL="99060" marR="99060" anchor="ctr"/>
                </a:tc>
                <a:tc>
                  <a:txBody>
                    <a:bodyPr/>
                    <a:lstStyle/>
                    <a:p>
                      <a:pPr algn="r" rtl="1"/>
                      <a:r>
                        <a:rPr lang="fa-IR" sz="2800" b="1" dirty="0">
                          <a:effectLst/>
                          <a:cs typeface="B Mitra" panose="00000400000000000000" pitchFamily="2" charset="-78"/>
                        </a:rPr>
                        <a:t>تجربه و تمرین</a:t>
                      </a:r>
                    </a:p>
                  </a:txBody>
                  <a:tcPr marL="99060" marR="99060" anchor="ctr"/>
                </a:tc>
              </a:tr>
              <a:tr h="0">
                <a:tc>
                  <a:txBody>
                    <a:bodyPr/>
                    <a:lstStyle/>
                    <a:p>
                      <a:pPr algn="r" rtl="1"/>
                      <a:r>
                        <a:rPr lang="fa-IR" sz="2800">
                          <a:effectLst/>
                          <a:cs typeface="B Mitra" panose="00000400000000000000" pitchFamily="2" charset="-78"/>
                        </a:rPr>
                        <a:t>دریافت بازخورد مثبت و منفی برای اصلاح و بهبود یادگیری.</a:t>
                      </a:r>
                    </a:p>
                  </a:txBody>
                  <a:tcPr marL="99060" marR="99060" anchor="ctr"/>
                </a:tc>
                <a:tc>
                  <a:txBody>
                    <a:bodyPr/>
                    <a:lstStyle/>
                    <a:p>
                      <a:pPr algn="r" rtl="1"/>
                      <a:r>
                        <a:rPr lang="fa-IR" sz="2800" b="1" dirty="0">
                          <a:effectLst/>
                          <a:cs typeface="B Mitra" panose="00000400000000000000" pitchFamily="2" charset="-78"/>
                        </a:rPr>
                        <a:t>بازخورد</a:t>
                      </a:r>
                    </a:p>
                  </a:txBody>
                  <a:tcPr marL="99060" marR="99060" anchor="ctr"/>
                </a:tc>
              </a:tr>
              <a:tr h="0">
                <a:tc>
                  <a:txBody>
                    <a:bodyPr/>
                    <a:lstStyle/>
                    <a:p>
                      <a:pPr algn="r" rtl="1"/>
                      <a:r>
                        <a:rPr lang="fa-IR" sz="2800" dirty="0">
                          <a:effectLst/>
                          <a:cs typeface="B Mitra" panose="00000400000000000000" pitchFamily="2" charset="-78"/>
                        </a:rPr>
                        <a:t>انگیزه داخلی و خارجی که تأثیر زیادی بر یادگیری دارد.</a:t>
                      </a:r>
                    </a:p>
                  </a:txBody>
                  <a:tcPr marL="99060" marR="99060" anchor="ctr"/>
                </a:tc>
                <a:tc>
                  <a:txBody>
                    <a:bodyPr/>
                    <a:lstStyle/>
                    <a:p>
                      <a:pPr algn="r" rtl="1"/>
                      <a:r>
                        <a:rPr lang="fa-IR" sz="2800" b="1" dirty="0">
                          <a:effectLst/>
                          <a:cs typeface="B Mitra" panose="00000400000000000000" pitchFamily="2" charset="-78"/>
                        </a:rPr>
                        <a:t>انگیزه</a:t>
                      </a:r>
                    </a:p>
                  </a:txBody>
                  <a:tcPr marL="99060" marR="99060" anchor="ctr"/>
                </a:tc>
              </a:tr>
              <a:tr h="0">
                <a:tc>
                  <a:txBody>
                    <a:bodyPr/>
                    <a:lstStyle/>
                    <a:p>
                      <a:pPr algn="r" rtl="1"/>
                      <a:r>
                        <a:rPr lang="fa-IR" sz="2800">
                          <a:effectLst/>
                          <a:cs typeface="B Mitra" panose="00000400000000000000" pitchFamily="2" charset="-78"/>
                        </a:rPr>
                        <a:t>استفاده از روش‌های مختلف یادگیری (بصری، شنیداری و عملی).</a:t>
                      </a:r>
                    </a:p>
                  </a:txBody>
                  <a:tcPr marL="99060" marR="99060" anchor="ctr"/>
                </a:tc>
                <a:tc>
                  <a:txBody>
                    <a:bodyPr/>
                    <a:lstStyle/>
                    <a:p>
                      <a:pPr algn="r" rtl="1"/>
                      <a:r>
                        <a:rPr lang="fa-IR" sz="2800" b="1" dirty="0">
                          <a:effectLst/>
                          <a:cs typeface="B Mitra" panose="00000400000000000000" pitchFamily="2" charset="-78"/>
                        </a:rPr>
                        <a:t>تنوع یادگیری</a:t>
                      </a:r>
                    </a:p>
                  </a:txBody>
                  <a:tcPr marL="99060" marR="99060" anchor="ctr"/>
                </a:tc>
              </a:tr>
              <a:tr h="0">
                <a:tc>
                  <a:txBody>
                    <a:bodyPr/>
                    <a:lstStyle/>
                    <a:p>
                      <a:pPr algn="r" rtl="1"/>
                      <a:r>
                        <a:rPr lang="fa-IR" sz="2800" dirty="0">
                          <a:effectLst/>
                          <a:cs typeface="B Mitra" panose="00000400000000000000" pitchFamily="2" charset="-78"/>
                        </a:rPr>
                        <a:t>محیط مناسب و آرام و تعامل اجتماعی برای بهبود یادگیری.</a:t>
                      </a:r>
                    </a:p>
                  </a:txBody>
                  <a:tcPr marL="99060" marR="99060" anchor="ctr"/>
                </a:tc>
                <a:tc>
                  <a:txBody>
                    <a:bodyPr/>
                    <a:lstStyle/>
                    <a:p>
                      <a:pPr algn="r" rtl="1"/>
                      <a:r>
                        <a:rPr lang="fa-IR" sz="2800" b="1" dirty="0">
                          <a:effectLst/>
                          <a:cs typeface="B Mitra" panose="00000400000000000000" pitchFamily="2" charset="-78"/>
                        </a:rPr>
                        <a:t>محیط یادگیری</a:t>
                      </a:r>
                    </a:p>
                  </a:txBody>
                  <a:tcPr marL="99060" marR="99060" anchor="ctr"/>
                </a:tc>
              </a:tr>
            </a:tbl>
          </a:graphicData>
        </a:graphic>
      </p:graphicFrame>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1944907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788" y="365125"/>
            <a:ext cx="9120109" cy="1325563"/>
          </a:xfrm>
        </p:spPr>
        <p:txBody>
          <a:bodyPr>
            <a:normAutofit/>
          </a:bodyPr>
          <a:lstStyle/>
          <a:p>
            <a:pPr algn="r" rtl="1"/>
            <a:r>
              <a:rPr lang="fa-IR" b="1" dirty="0">
                <a:cs typeface="B Mitra" panose="00000400000000000000" pitchFamily="2" charset="-78"/>
              </a:rPr>
              <a:t>خلاصه مقدمه</a:t>
            </a:r>
            <a:endParaRPr lang="en-US" b="1" dirty="0">
              <a:cs typeface="B Mitra" panose="00000400000000000000" pitchFamily="2" charset="-78"/>
            </a:endParaRPr>
          </a:p>
        </p:txBody>
      </p:sp>
      <p:sp>
        <p:nvSpPr>
          <p:cNvPr id="3" name="Content Placeholder 2"/>
          <p:cNvSpPr>
            <a:spLocks noGrp="1"/>
          </p:cNvSpPr>
          <p:nvPr>
            <p:ph idx="1"/>
          </p:nvPr>
        </p:nvSpPr>
        <p:spPr>
          <a:xfrm>
            <a:off x="1155700" y="1825625"/>
            <a:ext cx="9981223" cy="4351338"/>
          </a:xfr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a:lstStyle/>
          <a:p>
            <a:pPr algn="just" rtl="1"/>
            <a:endParaRPr lang="fa-IR" dirty="0" smtClean="0">
              <a:cs typeface="B Mitra" panose="00000400000000000000" pitchFamily="2" charset="-78"/>
            </a:endParaRPr>
          </a:p>
          <a:p>
            <a:pPr algn="just" rtl="1"/>
            <a:r>
              <a:rPr lang="fa-IR" dirty="0" smtClean="0">
                <a:cs typeface="B Mitra" panose="00000400000000000000" pitchFamily="2" charset="-78"/>
              </a:rPr>
              <a:t>یادگیرنده آنچه را که می فهمد به خاطر می آورد، آنچه را که توجه می کند می فهمد و بر آنچه که می خواهد توجه می کند. (بولز 1988)</a:t>
            </a:r>
          </a:p>
          <a:p>
            <a:pPr algn="just" rtl="1"/>
            <a:endParaRPr lang="en-US" dirty="0" smtClean="0">
              <a:cs typeface="B Mitra" panose="00000400000000000000" pitchFamily="2" charset="-78"/>
            </a:endParaRPr>
          </a:p>
          <a:p>
            <a:pPr algn="r" rtl="1"/>
            <a:r>
              <a:rPr lang="fa-IR" dirty="0" smtClean="0">
                <a:cs typeface="B Mitra" panose="00000400000000000000" pitchFamily="2" charset="-78"/>
              </a:rPr>
              <a:t>یادگیری و یاددادن یک فرآیند دوسویه است.</a:t>
            </a:r>
          </a:p>
          <a:p>
            <a:pPr algn="r" rtl="1"/>
            <a:endParaRPr lang="fa-IR" dirty="0" smtClean="0">
              <a:cs typeface="B Mitra" panose="00000400000000000000" pitchFamily="2" charset="-78"/>
            </a:endParaRPr>
          </a:p>
          <a:p>
            <a:pPr algn="r" rtl="1"/>
            <a:r>
              <a:rPr lang="fa-IR" dirty="0" smtClean="0">
                <a:cs typeface="B Mitra" panose="00000400000000000000" pitchFamily="2" charset="-78"/>
              </a:rPr>
              <a:t>نقش مدرس کمک به فراگیرنده برای یادگیری است اما یاد گرفتن به فراگیرنده بستگی دارد.</a:t>
            </a:r>
          </a:p>
          <a:p>
            <a:pPr algn="r" rtl="1"/>
            <a:endParaRPr lang="en-US" dirty="0">
              <a:cs typeface="B Mitra" panose="00000400000000000000" pitchFamily="2" charset="-78"/>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2398337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892" y="365125"/>
            <a:ext cx="8770005" cy="1325563"/>
          </a:xfrm>
        </p:spPr>
        <p:txBody>
          <a:bodyPr>
            <a:normAutofit/>
          </a:bodyPr>
          <a:lstStyle/>
          <a:p>
            <a:pPr algn="r" rtl="1"/>
            <a:r>
              <a:rPr lang="fa-IR" sz="4000" b="1" dirty="0">
                <a:cs typeface="B Mitra" panose="00000400000000000000" pitchFamily="2" charset="-78"/>
              </a:rPr>
              <a:t>آموزش </a:t>
            </a:r>
            <a:r>
              <a:rPr lang="fa-IR" sz="4000" b="1" dirty="0" smtClean="0">
                <a:cs typeface="B Mitra" panose="00000400000000000000" pitchFamily="2" charset="-78"/>
              </a:rPr>
              <a:t>بالینی- یادگیری بالینی</a:t>
            </a:r>
            <a:endParaRPr lang="en-US" sz="4000" b="1" dirty="0">
              <a:cs typeface="B Mitra" panose="00000400000000000000" pitchFamily="2" charset="-78"/>
            </a:endParaRPr>
          </a:p>
        </p:txBody>
      </p:sp>
      <p:sp>
        <p:nvSpPr>
          <p:cNvPr id="3" name="Content Placeholder 2"/>
          <p:cNvSpPr>
            <a:spLocks noGrp="1"/>
          </p:cNvSpPr>
          <p:nvPr>
            <p:ph idx="1"/>
          </p:nvPr>
        </p:nvSpPr>
        <p:spPr>
          <a:xfrm>
            <a:off x="838200" y="1956277"/>
            <a:ext cx="10515600" cy="4351338"/>
          </a:xfr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a:normAutofit lnSpcReduction="10000"/>
          </a:bodyPr>
          <a:lstStyle/>
          <a:p>
            <a:pPr algn="just" rtl="1">
              <a:spcBef>
                <a:spcPts val="0"/>
              </a:spcBef>
            </a:pPr>
            <a:endParaRPr lang="fa-IR" dirty="0" smtClean="0">
              <a:cs typeface="B Mitra" panose="00000400000000000000" pitchFamily="2" charset="-78"/>
            </a:endParaRPr>
          </a:p>
          <a:p>
            <a:pPr algn="just" rtl="1"/>
            <a:r>
              <a:rPr lang="fa-IR" dirty="0" smtClean="0">
                <a:cs typeface="B Mitra" panose="00000400000000000000" pitchFamily="2" charset="-78"/>
              </a:rPr>
              <a:t>آموزش </a:t>
            </a:r>
            <a:r>
              <a:rPr lang="fa-IR" dirty="0">
                <a:cs typeface="B Mitra" panose="00000400000000000000" pitchFamily="2" charset="-78"/>
              </a:rPr>
              <a:t>بالینی به عنوان یک فعالیت تسهیل‌کننده یادگیری در محیط بالینی تعریف می‌شود که در آن </a:t>
            </a:r>
            <a:r>
              <a:rPr lang="fa-IR" dirty="0" smtClean="0">
                <a:cs typeface="B Mitra" panose="00000400000000000000" pitchFamily="2" charset="-78"/>
              </a:rPr>
              <a:t>مدرس و </a:t>
            </a:r>
            <a:r>
              <a:rPr lang="fa-IR" dirty="0">
                <a:cs typeface="B Mitra" panose="00000400000000000000" pitchFamily="2" charset="-78"/>
              </a:rPr>
              <a:t>دانشجو به طور مشترک </a:t>
            </a:r>
            <a:r>
              <a:rPr lang="fa-IR" dirty="0" smtClean="0">
                <a:cs typeface="B Mitra" panose="00000400000000000000" pitchFamily="2" charset="-78"/>
              </a:rPr>
              <a:t>فعالیت دارند</a:t>
            </a:r>
            <a:r>
              <a:rPr lang="fa-IR" dirty="0">
                <a:cs typeface="B Mitra" panose="00000400000000000000" pitchFamily="2" charset="-78"/>
              </a:rPr>
              <a:t>. هدف این آموزش ایجاد تغییرات قابل اندازه‌گیری در دانشجویان برای ارائه مراقبت‌های بالینی است</a:t>
            </a:r>
            <a:r>
              <a:rPr lang="fa-IR" dirty="0" smtClean="0">
                <a:cs typeface="B Mitra" panose="00000400000000000000" pitchFamily="2" charset="-78"/>
              </a:rPr>
              <a:t>.</a:t>
            </a:r>
          </a:p>
          <a:p>
            <a:pPr marL="0" indent="0" algn="just" rtl="1">
              <a:buNone/>
            </a:pPr>
            <a:endParaRPr lang="fa-IR" dirty="0" smtClean="0">
              <a:cs typeface="B Mitra" panose="00000400000000000000" pitchFamily="2" charset="-78"/>
            </a:endParaRPr>
          </a:p>
          <a:p>
            <a:pPr algn="just" rtl="1"/>
            <a:r>
              <a:rPr lang="fa-IR" dirty="0" smtClean="0">
                <a:cs typeface="B Mitra" panose="00000400000000000000" pitchFamily="2" charset="-78"/>
              </a:rPr>
              <a:t>دانش بالینی فراتر </a:t>
            </a:r>
            <a:r>
              <a:rPr lang="fa-IR" dirty="0">
                <a:cs typeface="B Mitra" panose="00000400000000000000" pitchFamily="2" charset="-78"/>
              </a:rPr>
              <a:t>از کسب اطلاعات </a:t>
            </a:r>
            <a:r>
              <a:rPr lang="fa-IR" dirty="0" smtClean="0">
                <a:cs typeface="B Mitra" panose="00000400000000000000" pitchFamily="2" charset="-78"/>
              </a:rPr>
              <a:t>است، </a:t>
            </a:r>
            <a:r>
              <a:rPr lang="fa-IR" dirty="0">
                <a:cs typeface="B Mitra" panose="00000400000000000000" pitchFamily="2" charset="-78"/>
              </a:rPr>
              <a:t>معرفی مفصل بیمار توسط دانشجو مشخص می </a:t>
            </a:r>
            <a:r>
              <a:rPr lang="fa-IR" dirty="0" smtClean="0">
                <a:cs typeface="B Mitra" panose="00000400000000000000" pitchFamily="2" charset="-78"/>
              </a:rPr>
              <a:t>شود </a:t>
            </a:r>
            <a:r>
              <a:rPr lang="fa-IR" dirty="0">
                <a:cs typeface="B Mitra" panose="00000400000000000000" pitchFamily="2" charset="-78"/>
              </a:rPr>
              <a:t>و زمانی که دانشجو اطلاعات را به‌طور منظم سازماندهی کند، می‌توان گفت که او بیمار را به‌خوبی می‌شناسد.</a:t>
            </a:r>
          </a:p>
          <a:p>
            <a:pPr algn="r" rtl="1"/>
            <a:endParaRPr lang="fa-IR" dirty="0" smtClean="0">
              <a:cs typeface="B Mitra" panose="00000400000000000000" pitchFamily="2" charset="-78"/>
            </a:endParaRPr>
          </a:p>
          <a:p>
            <a:pPr algn="just" rtl="1"/>
            <a:r>
              <a:rPr lang="fa-IR" dirty="0">
                <a:cs typeface="B Mitra" panose="00000400000000000000" pitchFamily="2" charset="-78"/>
              </a:rPr>
              <a:t>یادگیری بالینی به عنوان ترکیبی از دانش، نگرش و مهارت‌ها تعریف می‌شود که توانایی پزشک را ارتقا می‌بخشد.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1584540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892" y="365125"/>
            <a:ext cx="8770005" cy="1325563"/>
          </a:xfrm>
        </p:spPr>
        <p:txBody>
          <a:bodyPr>
            <a:normAutofit/>
          </a:bodyPr>
          <a:lstStyle/>
          <a:p>
            <a:pPr algn="r" rtl="1"/>
            <a:r>
              <a:rPr lang="fa-IR" b="1" dirty="0" smtClean="0">
                <a:cs typeface="B Mitra" panose="00000400000000000000" pitchFamily="2" charset="-78"/>
              </a:rPr>
              <a:t>آموزش در بالین</a:t>
            </a:r>
            <a:endParaRPr lang="en-US" b="1" dirty="0">
              <a:cs typeface="B Mitra" panose="00000400000000000000" pitchFamily="2" charset="-78"/>
            </a:endParaRPr>
          </a:p>
        </p:txBody>
      </p:sp>
      <p:sp>
        <p:nvSpPr>
          <p:cNvPr id="3" name="Content Placeholder 2"/>
          <p:cNvSpPr>
            <a:spLocks noGrp="1"/>
          </p:cNvSpPr>
          <p:nvPr>
            <p:ph idx="1"/>
          </p:nvPr>
        </p:nvSpPr>
        <p:spPr>
          <a:xfrm>
            <a:off x="826477" y="1568991"/>
            <a:ext cx="10515600" cy="4405027"/>
          </a:xfrm>
          <a:solidFill>
            <a:schemeClr val="accent1">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a:normAutofit lnSpcReduction="10000"/>
          </a:bodyPr>
          <a:lstStyle/>
          <a:p>
            <a:pPr marL="0" indent="0" algn="r" rtl="1">
              <a:lnSpc>
                <a:spcPct val="60000"/>
              </a:lnSpc>
              <a:spcBef>
                <a:spcPts val="0"/>
              </a:spcBef>
              <a:buNone/>
            </a:pPr>
            <a:endParaRPr lang="fa-IR" sz="3200" b="1" dirty="0" smtClean="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endParaRPr>
          </a:p>
          <a:p>
            <a:pPr marL="176213" indent="-176213" algn="r" rtl="1">
              <a:buNone/>
            </a:pPr>
            <a:r>
              <a:rPr lang="fa-IR" sz="3200" b="1" dirty="0" smtClean="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rPr>
              <a:t>   اهداف آموزشی</a:t>
            </a:r>
          </a:p>
          <a:p>
            <a:pPr marL="2005013" indent="-222250" algn="r" rtl="1"/>
            <a:r>
              <a:rPr lang="fa-IR" dirty="0" smtClean="0">
                <a:cs typeface="B Mitra" panose="00000400000000000000" pitchFamily="2" charset="-78"/>
              </a:rPr>
              <a:t>پیوند</a:t>
            </a:r>
            <a:r>
              <a:rPr lang="fa-IR" b="1" dirty="0" smtClean="0">
                <a:cs typeface="B Mitra" panose="00000400000000000000" pitchFamily="2" charset="-78"/>
              </a:rPr>
              <a:t> </a:t>
            </a:r>
            <a:r>
              <a:rPr lang="fa-IR" dirty="0" smtClean="0">
                <a:cs typeface="B Mitra" panose="00000400000000000000" pitchFamily="2" charset="-78"/>
              </a:rPr>
              <a:t>مباحث تئوری به دانش بالینی و مهارتهای حرفه ای </a:t>
            </a:r>
          </a:p>
          <a:p>
            <a:pPr marL="2005013" indent="-222250" algn="r" rtl="1"/>
            <a:r>
              <a:rPr lang="fa-IR" dirty="0" smtClean="0">
                <a:cs typeface="B Mitra" panose="00000400000000000000" pitchFamily="2" charset="-78"/>
              </a:rPr>
              <a:t>کسب تجربیات یادگیری با حضور در کنار بیماران </a:t>
            </a:r>
          </a:p>
          <a:p>
            <a:pPr marL="2005013" indent="-222250" algn="r" rtl="1"/>
            <a:r>
              <a:rPr lang="fa-IR" dirty="0" smtClean="0">
                <a:cs typeface="B Mitra" panose="00000400000000000000" pitchFamily="2" charset="-78"/>
              </a:rPr>
              <a:t>کسب مهارتهای عملی در تعامل با مدرس و محیط</a:t>
            </a:r>
          </a:p>
          <a:p>
            <a:pPr marL="2005013" indent="-222250" algn="r" rtl="1"/>
            <a:r>
              <a:rPr lang="fa-IR" dirty="0" smtClean="0">
                <a:cs typeface="B Mitra" panose="00000400000000000000" pitchFamily="2" charset="-78"/>
              </a:rPr>
              <a:t>یادگیری نحوه </a:t>
            </a:r>
            <a:r>
              <a:rPr lang="fa-IR" dirty="0">
                <a:cs typeface="B Mitra" panose="00000400000000000000" pitchFamily="2" charset="-78"/>
              </a:rPr>
              <a:t>حل مسائل </a:t>
            </a:r>
            <a:r>
              <a:rPr lang="fa-IR" dirty="0" smtClean="0">
                <a:cs typeface="B Mitra" panose="00000400000000000000" pitchFamily="2" charset="-78"/>
              </a:rPr>
              <a:t>بالینی</a:t>
            </a:r>
          </a:p>
          <a:p>
            <a:pPr marL="0" indent="0" algn="r" rtl="1">
              <a:buNone/>
            </a:pPr>
            <a:endParaRPr lang="fa-IR" dirty="0">
              <a:cs typeface="B Mitra" panose="00000400000000000000" pitchFamily="2" charset="-78"/>
            </a:endParaRPr>
          </a:p>
          <a:p>
            <a:pPr marL="0" indent="0" algn="r" rtl="1">
              <a:buNone/>
            </a:pPr>
            <a:r>
              <a:rPr lang="fa-IR" sz="3200" b="1" dirty="0" smtClean="0">
                <a:ln w="6600">
                  <a:solidFill>
                    <a:srgbClr val="C00000"/>
                  </a:solidFill>
                  <a:prstDash val="solid"/>
                </a:ln>
                <a:solidFill>
                  <a:srgbClr val="FFFFFF"/>
                </a:solidFill>
                <a:effectLst>
                  <a:outerShdw dist="38100" dir="2700000" algn="tl" rotWithShape="0">
                    <a:schemeClr val="accent2"/>
                  </a:outerShdw>
                </a:effectLst>
                <a:cs typeface="B Mitra" panose="00000400000000000000" pitchFamily="2" charset="-78"/>
              </a:rPr>
              <a:t>  اهداف </a:t>
            </a:r>
            <a:r>
              <a:rPr lang="fa-IR" sz="3200" b="1" dirty="0">
                <a:ln w="6600">
                  <a:solidFill>
                    <a:srgbClr val="C00000"/>
                  </a:solidFill>
                  <a:prstDash val="solid"/>
                </a:ln>
                <a:solidFill>
                  <a:srgbClr val="FFFFFF"/>
                </a:solidFill>
                <a:effectLst>
                  <a:outerShdw dist="38100" dir="2700000" algn="tl" rotWithShape="0">
                    <a:schemeClr val="accent2"/>
                  </a:outerShdw>
                </a:effectLst>
                <a:cs typeface="B Mitra" panose="00000400000000000000" pitchFamily="2" charset="-78"/>
              </a:rPr>
              <a:t>ارائه خدمات درمانی</a:t>
            </a:r>
          </a:p>
          <a:p>
            <a:pPr marL="2005013" indent="-176213" algn="r" rtl="1"/>
            <a:r>
              <a:rPr lang="fa-IR" dirty="0" smtClean="0">
                <a:cs typeface="B Mitra" panose="00000400000000000000" pitchFamily="2" charset="-78"/>
              </a:rPr>
              <a:t>تشخیص </a:t>
            </a:r>
            <a:r>
              <a:rPr lang="fa-IR" dirty="0">
                <a:cs typeface="B Mitra" panose="00000400000000000000" pitchFamily="2" charset="-78"/>
              </a:rPr>
              <a:t>بیماری و اتخاذ تصمیمات </a:t>
            </a:r>
            <a:r>
              <a:rPr lang="fa-IR" dirty="0" smtClean="0">
                <a:cs typeface="B Mitra" panose="00000400000000000000" pitchFamily="2" charset="-78"/>
              </a:rPr>
              <a:t>درمانی</a:t>
            </a:r>
            <a:endParaRPr lang="fa-IR" dirty="0">
              <a:cs typeface="B Mitra" panose="00000400000000000000" pitchFamily="2" charset="-78"/>
            </a:endParaRPr>
          </a:p>
          <a:p>
            <a:pPr algn="r" rtl="1"/>
            <a:endParaRPr lang="en-US" dirty="0">
              <a:cs typeface="B Mitra" panose="00000400000000000000" pitchFamily="2" charset="-78"/>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
        <p:nvSpPr>
          <p:cNvPr id="6" name="Rectangle 5"/>
          <p:cNvSpPr/>
          <p:nvPr/>
        </p:nvSpPr>
        <p:spPr>
          <a:xfrm>
            <a:off x="826477" y="6001535"/>
            <a:ext cx="10515600" cy="5232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rtl="1"/>
            <a:r>
              <a:rPr lang="fa-IR" sz="2800" b="1" dirty="0">
                <a:cs typeface="B Mitra" panose="00000400000000000000" pitchFamily="2" charset="-78"/>
              </a:rPr>
              <a:t>اهداف آموزشی در حین ارائه خدمات درمانی برآورده می </a:t>
            </a:r>
            <a:r>
              <a:rPr lang="fa-IR" sz="2800" b="1" dirty="0" smtClean="0">
                <a:cs typeface="B Mitra" panose="00000400000000000000" pitchFamily="2" charset="-78"/>
              </a:rPr>
              <a:t>شوند.</a:t>
            </a:r>
            <a:endParaRPr lang="fa-IR" sz="2800" b="1" dirty="0">
              <a:cs typeface="B Mitra" panose="00000400000000000000" pitchFamily="2" charset="-78"/>
            </a:endParaRPr>
          </a:p>
        </p:txBody>
      </p:sp>
    </p:spTree>
    <p:extLst>
      <p:ext uri="{BB962C8B-B14F-4D97-AF65-F5344CB8AC3E}">
        <p14:creationId xmlns:p14="http://schemas.microsoft.com/office/powerpoint/2010/main" val="404338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892" y="365125"/>
            <a:ext cx="8770005" cy="1325563"/>
          </a:xfrm>
        </p:spPr>
        <p:txBody>
          <a:bodyPr>
            <a:normAutofit/>
          </a:bodyPr>
          <a:lstStyle/>
          <a:p>
            <a:pPr algn="r" rtl="1"/>
            <a:r>
              <a:rPr lang="fa-IR" b="1" dirty="0" smtClean="0">
                <a:cs typeface="B Mitra" panose="00000400000000000000" pitchFamily="2" charset="-78"/>
              </a:rPr>
              <a:t>ویژگی های آموزش بالینی</a:t>
            </a:r>
            <a:endParaRPr lang="en-US" b="1" dirty="0">
              <a:cs typeface="B Mitra" panose="00000400000000000000" pitchFamily="2" charset="-78"/>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748366517"/>
              </p:ext>
            </p:extLst>
          </p:nvPr>
        </p:nvGraphicFramePr>
        <p:xfrm>
          <a:off x="251520" y="2350013"/>
          <a:ext cx="11553792" cy="3543574"/>
        </p:xfrm>
        <a:graphic>
          <a:graphicData uri="http://schemas.openxmlformats.org/drawingml/2006/table">
            <a:tbl>
              <a:tblPr/>
              <a:tblGrid>
                <a:gridCol w="9162284"/>
                <a:gridCol w="2391508"/>
              </a:tblGrid>
              <a:tr h="143846">
                <a:tc>
                  <a:txBody>
                    <a:bodyPr/>
                    <a:lstStyle/>
                    <a:p>
                      <a:pPr algn="r" rtl="1"/>
                      <a:r>
                        <a:rPr lang="fa-IR" sz="2400" b="1" dirty="0">
                          <a:effectLst/>
                          <a:cs typeface="B Mitra" panose="00000400000000000000" pitchFamily="2" charset="-78"/>
                        </a:rPr>
                        <a:t>توضیحات</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ویژگی</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r h="359615">
                <a:tc>
                  <a:txBody>
                    <a:bodyPr/>
                    <a:lstStyle/>
                    <a:p>
                      <a:pPr algn="r" rtl="1"/>
                      <a:r>
                        <a:rPr lang="fa-IR" sz="2400" dirty="0">
                          <a:effectLst/>
                          <a:cs typeface="B Mitra" panose="00000400000000000000" pitchFamily="2" charset="-78"/>
                        </a:rPr>
                        <a:t>بر اهمیت درک نیازها، ترجیحات و ارزش‌های بیمار تأکید می‌کند و دانشجویان را تشویق به در نظر گرفتن دیدگاه بیمار می‌کند.</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تمرکز بر بیمار</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r h="359615">
                <a:tc>
                  <a:txBody>
                    <a:bodyPr/>
                    <a:lstStyle/>
                    <a:p>
                      <a:pPr algn="r" rtl="1"/>
                      <a:r>
                        <a:rPr lang="fa-IR" sz="2400" dirty="0">
                          <a:effectLst/>
                          <a:cs typeface="B Mitra" panose="00000400000000000000" pitchFamily="2" charset="-78"/>
                        </a:rPr>
                        <a:t>دانش نظری را با کاربرد عملی ترکیب می‌کند و دانشجویان را در موقعیت‌های بالینی واقعی آموزش می‌دهد.</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ادغام تئوری و عمل</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r h="359615">
                <a:tc>
                  <a:txBody>
                    <a:bodyPr/>
                    <a:lstStyle/>
                    <a:p>
                      <a:pPr algn="r" rtl="1"/>
                      <a:r>
                        <a:rPr lang="fa-IR" sz="2400" dirty="0">
                          <a:effectLst/>
                          <a:cs typeface="B Mitra" panose="00000400000000000000" pitchFamily="2" charset="-78"/>
                        </a:rPr>
                        <a:t>دانشجویان را به شرکت فعال در فرایند یادگیری از طریق تجربیات عملی و بحث‌ها تشویق می‌کند.</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یادگیری </a:t>
                      </a:r>
                      <a:r>
                        <a:rPr lang="fa-IR" sz="2400" b="1" dirty="0" smtClean="0">
                          <a:effectLst/>
                          <a:cs typeface="B Mitra" panose="00000400000000000000" pitchFamily="2" charset="-78"/>
                        </a:rPr>
                        <a:t>فعال</a:t>
                      </a:r>
                      <a:endParaRPr lang="fa-IR" sz="2400" b="1" dirty="0">
                        <a:effectLst/>
                        <a:cs typeface="B Mitra" panose="00000400000000000000" pitchFamily="2" charset="-78"/>
                      </a:endParaRP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r h="359615">
                <a:tc>
                  <a:txBody>
                    <a:bodyPr/>
                    <a:lstStyle/>
                    <a:p>
                      <a:pPr algn="r" rtl="1"/>
                      <a:r>
                        <a:rPr lang="fa-IR" sz="2400" dirty="0">
                          <a:effectLst/>
                          <a:cs typeface="B Mitra" panose="00000400000000000000" pitchFamily="2" charset="-78"/>
                        </a:rPr>
                        <a:t>بازخورد به‌موقع و سازنده‌ای در مورد عملکرد دانشجویان ارائه می‌دهد و تأمل بر تجربیات را تشویق می‌کند.</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بازخورد و تأمل</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r h="359615">
                <a:tc>
                  <a:txBody>
                    <a:bodyPr/>
                    <a:lstStyle/>
                    <a:p>
                      <a:pPr algn="r" rtl="1"/>
                      <a:r>
                        <a:rPr lang="fa-IR" sz="2400" dirty="0">
                          <a:effectLst/>
                          <a:cs typeface="B Mitra" panose="00000400000000000000" pitchFamily="2" charset="-78"/>
                        </a:rPr>
                        <a:t>مربیان به‌عنوان الگو عمل می‌کنند و رفتار حرفه‌ای و مهارت‌های بالینی را نشان می‌دهند.</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الگو بودن</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r h="359615">
                <a:tc>
                  <a:txBody>
                    <a:bodyPr/>
                    <a:lstStyle/>
                    <a:p>
                      <a:pPr algn="r" rtl="1"/>
                      <a:r>
                        <a:rPr lang="fa-IR" sz="2400" dirty="0">
                          <a:effectLst/>
                          <a:cs typeface="B Mitra" panose="00000400000000000000" pitchFamily="2" charset="-78"/>
                        </a:rPr>
                        <a:t>همکاری میان حرفه‌های مختلف بهداشت و درمان را ترویج می‌کند و اهمیت آن را در ارائه مراقبت جامع به بیماران یاد می‌دهد.</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همکاری بین‌حرفه‌ای</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23159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892" y="365125"/>
            <a:ext cx="8770005" cy="1325563"/>
          </a:xfrm>
        </p:spPr>
        <p:txBody>
          <a:bodyPr>
            <a:normAutofit/>
          </a:bodyPr>
          <a:lstStyle/>
          <a:p>
            <a:pPr algn="r" rtl="1"/>
            <a:r>
              <a:rPr lang="fa-IR" b="1" dirty="0" smtClean="0">
                <a:cs typeface="B Mitra" panose="00000400000000000000" pitchFamily="2" charset="-78"/>
              </a:rPr>
              <a:t>ویژگی های آموزش بالینی</a:t>
            </a:r>
            <a:endParaRPr lang="en-US" b="1" dirty="0">
              <a:cs typeface="B Mitra" panose="00000400000000000000" pitchFamily="2" charset="-78"/>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996906691"/>
              </p:ext>
            </p:extLst>
          </p:nvPr>
        </p:nvGraphicFramePr>
        <p:xfrm>
          <a:off x="633047" y="2347181"/>
          <a:ext cx="11065008" cy="3507612"/>
        </p:xfrm>
        <a:graphic>
          <a:graphicData uri="http://schemas.openxmlformats.org/drawingml/2006/table">
            <a:tbl>
              <a:tblPr/>
              <a:tblGrid>
                <a:gridCol w="7678614"/>
                <a:gridCol w="3386394"/>
              </a:tblGrid>
              <a:tr h="143846">
                <a:tc>
                  <a:txBody>
                    <a:bodyPr/>
                    <a:lstStyle/>
                    <a:p>
                      <a:pPr algn="r" rtl="1"/>
                      <a:r>
                        <a:rPr lang="fa-IR" sz="2400" b="1" dirty="0">
                          <a:effectLst/>
                          <a:cs typeface="B Mitra" panose="00000400000000000000" pitchFamily="2" charset="-78"/>
                        </a:rPr>
                        <a:t>توضیحات</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ویژگی</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r h="467499">
                <a:tc>
                  <a:txBody>
                    <a:bodyPr/>
                    <a:lstStyle/>
                    <a:p>
                      <a:pPr algn="just" rtl="1"/>
                      <a:r>
                        <a:rPr lang="fa-IR" sz="2400" dirty="0">
                          <a:effectLst/>
                          <a:cs typeface="B Mitra" panose="00000400000000000000" pitchFamily="2" charset="-78"/>
                        </a:rPr>
                        <a:t>مربیان باید به سبک‌های یادگیری مختلف و نیازهای دانشجویان سازگار باشند و انعطاف‌پذیری در روش‌های تدریس را تقویت کنند.</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قابلیت انطباق و انعطاف‌پذیری</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r h="251730">
                <a:tc>
                  <a:txBody>
                    <a:bodyPr/>
                    <a:lstStyle/>
                    <a:p>
                      <a:pPr algn="just" rtl="1"/>
                      <a:r>
                        <a:rPr lang="fa-IR" sz="2400" dirty="0">
                          <a:effectLst/>
                          <a:cs typeface="B Mitra" panose="00000400000000000000" pitchFamily="2" charset="-78"/>
                        </a:rPr>
                        <a:t>ارزیابی‌های منظم برای سنجش مهارت‌ها و دانش بالینی دانشجویان انجام می‌شود.</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ارزیابی شایستگی</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r h="359615">
                <a:tc>
                  <a:txBody>
                    <a:bodyPr/>
                    <a:lstStyle/>
                    <a:p>
                      <a:pPr algn="just" rtl="1"/>
                      <a:r>
                        <a:rPr lang="fa-IR" sz="2400" dirty="0">
                          <a:effectLst/>
                          <a:cs typeface="B Mitra" panose="00000400000000000000" pitchFamily="2" charset="-78"/>
                        </a:rPr>
                        <a:t>فضایی امن و حمایتی ایجاد می‌کند که در آن دانشجویان احساس راحتی کنند تا سوال بپرسند و کمک بخواهند.</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محیط یادگیری حمایتی</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r h="251730">
                <a:tc>
                  <a:txBody>
                    <a:bodyPr/>
                    <a:lstStyle/>
                    <a:p>
                      <a:pPr algn="just" rtl="1"/>
                      <a:r>
                        <a:rPr lang="fa-IR" sz="2400" dirty="0">
                          <a:effectLst/>
                          <a:cs typeface="B Mitra" panose="00000400000000000000" pitchFamily="2" charset="-78"/>
                        </a:rPr>
                        <a:t>دانشجویان را به توسعه مهارت‌های تفکر انتقادی و حل مسئله تشویق می‌کند.</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تأکید بر تفکر انتقادی</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r h="359615">
                <a:tc>
                  <a:txBody>
                    <a:bodyPr/>
                    <a:lstStyle/>
                    <a:p>
                      <a:pPr algn="just" rtl="1"/>
                      <a:r>
                        <a:rPr lang="fa-IR" sz="2400" dirty="0">
                          <a:effectLst/>
                          <a:cs typeface="B Mitra" panose="00000400000000000000" pitchFamily="2" charset="-78"/>
                        </a:rPr>
                        <a:t>به دانشجویان آموزش می‌دهد که زمینه‌های فرهنگی و شیوه‌های متنوع را شناسایی و احترام بگذارند.</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c>
                  <a:txBody>
                    <a:bodyPr/>
                    <a:lstStyle/>
                    <a:p>
                      <a:pPr algn="r" rtl="1"/>
                      <a:r>
                        <a:rPr lang="fa-IR" sz="2400" b="1" dirty="0">
                          <a:effectLst/>
                          <a:cs typeface="B Mitra" panose="00000400000000000000" pitchFamily="2" charset="-78"/>
                        </a:rPr>
                        <a:t>شایستگی فرهنگی</a:t>
                      </a:r>
                    </a:p>
                  </a:txBody>
                  <a:tcPr marL="38958" marR="38958" marT="17981" marB="17981" anchor="ctr">
                    <a:lnL>
                      <a:noFill/>
                    </a:lnL>
                    <a:lnR>
                      <a:noFill/>
                    </a:lnR>
                    <a:lnT w="7620" cap="flat" cmpd="sng" algn="ctr">
                      <a:solidFill>
                        <a:srgbClr val="D8DEE4"/>
                      </a:solidFill>
                      <a:prstDash val="solid"/>
                      <a:round/>
                      <a:headEnd type="none" w="med" len="med"/>
                      <a:tailEnd type="none" w="med" len="med"/>
                    </a:lnT>
                    <a:lnB w="7620" cap="flat" cmpd="sng" algn="ctr">
                      <a:solidFill>
                        <a:srgbClr val="D8DEE4"/>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4643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984" y="365125"/>
            <a:ext cx="8944707" cy="978457"/>
          </a:xfrm>
        </p:spPr>
        <p:txBody>
          <a:bodyPr>
            <a:normAutofit/>
          </a:bodyPr>
          <a:lstStyle/>
          <a:p>
            <a:pPr algn="r" rtl="1"/>
            <a:r>
              <a:rPr lang="fa-IR" b="1" dirty="0">
                <a:cs typeface="B Mitra" panose="00000400000000000000" pitchFamily="2" charset="-78"/>
              </a:rPr>
              <a:t>مدل تکامل یادگیری </a:t>
            </a:r>
            <a:r>
              <a:rPr lang="fa-IR" b="1" dirty="0" smtClean="0">
                <a:cs typeface="B Mitra" panose="00000400000000000000" pitchFamily="2" charset="-78"/>
              </a:rPr>
              <a:t>پِری </a:t>
            </a:r>
            <a:r>
              <a:rPr lang="fa-IR" b="1" dirty="0">
                <a:cs typeface="B Mitra" panose="00000400000000000000" pitchFamily="2" charset="-78"/>
              </a:rPr>
              <a:t>1970</a:t>
            </a:r>
            <a:endParaRPr lang="en-US" b="1" dirty="0">
              <a:cs typeface="B Mitra" panose="00000400000000000000" pitchFamily="2" charset="-78"/>
            </a:endParaRPr>
          </a:p>
        </p:txBody>
      </p:sp>
      <p:sp>
        <p:nvSpPr>
          <p:cNvPr id="3" name="Content Placeholder 2"/>
          <p:cNvSpPr>
            <a:spLocks noGrp="1"/>
          </p:cNvSpPr>
          <p:nvPr>
            <p:ph idx="1"/>
          </p:nvPr>
        </p:nvSpPr>
        <p:spPr>
          <a:xfrm>
            <a:off x="550985" y="1825625"/>
            <a:ext cx="11160369" cy="3690090"/>
          </a:xfrm>
          <a:solidFill>
            <a:schemeClr val="accent1">
              <a:lumMod val="20000"/>
              <a:lumOff val="80000"/>
            </a:schemeClr>
          </a:solidFill>
        </p:spPr>
        <p:txBody>
          <a:bodyPr>
            <a:normAutofit fontScale="92500" lnSpcReduction="20000"/>
          </a:bodyPr>
          <a:lstStyle/>
          <a:p>
            <a:pPr marL="0" indent="0" algn="r" rtl="1">
              <a:lnSpc>
                <a:spcPct val="70000"/>
              </a:lnSpc>
              <a:spcBef>
                <a:spcPts val="0"/>
              </a:spcBef>
              <a:buNone/>
            </a:pPr>
            <a:endParaRPr lang="fa-IR" sz="3200" b="1" dirty="0" smtClean="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endParaRPr>
          </a:p>
          <a:p>
            <a:pPr marL="0" indent="0" algn="r" rtl="1">
              <a:buNone/>
            </a:pPr>
            <a:r>
              <a:rPr lang="fa-IR" sz="3000" b="1" dirty="0" smtClean="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rPr>
              <a:t>  </a:t>
            </a:r>
            <a:r>
              <a:rPr lang="fa-IR" sz="3500" b="1" dirty="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rPr>
              <a:t>مرحله دوگانگی</a:t>
            </a:r>
          </a:p>
          <a:p>
            <a:pPr marL="0" indent="0" algn="r" rtl="1">
              <a:lnSpc>
                <a:spcPct val="60000"/>
              </a:lnSpc>
              <a:spcBef>
                <a:spcPts val="0"/>
              </a:spcBef>
              <a:buNone/>
            </a:pPr>
            <a:endParaRPr lang="fa-IR" sz="3000" b="1" dirty="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endParaRPr>
          </a:p>
          <a:p>
            <a:pPr marL="398463" indent="-222250" algn="r" rtl="1"/>
            <a:r>
              <a:rPr lang="fa-IR" sz="3000" dirty="0" smtClean="0">
                <a:cs typeface="B Mitra" panose="00000400000000000000" pitchFamily="2" charset="-78"/>
              </a:rPr>
              <a:t>دانشجویان سالهای </a:t>
            </a:r>
            <a:r>
              <a:rPr lang="fa-IR" sz="3000" dirty="0">
                <a:cs typeface="B Mitra" panose="00000400000000000000" pitchFamily="2" charset="-78"/>
              </a:rPr>
              <a:t>اول و دوم </a:t>
            </a:r>
            <a:endParaRPr lang="fa-IR" sz="3000" dirty="0" smtClean="0">
              <a:cs typeface="B Mitra" panose="00000400000000000000" pitchFamily="2" charset="-78"/>
            </a:endParaRPr>
          </a:p>
          <a:p>
            <a:pPr marL="398463" indent="-222250" algn="r" rtl="1"/>
            <a:r>
              <a:rPr lang="fa-IR" sz="3000" dirty="0" smtClean="0">
                <a:cs typeface="B Mitra" panose="00000400000000000000" pitchFamily="2" charset="-78"/>
              </a:rPr>
              <a:t>آنها انتظار </a:t>
            </a:r>
            <a:r>
              <a:rPr lang="fa-IR" sz="3000" dirty="0">
                <a:cs typeface="B Mitra" panose="00000400000000000000" pitchFamily="2" charset="-78"/>
              </a:rPr>
              <a:t>دارند اطلاعات به‌طور واضح و سازمان‌یافته ارائه شود. </a:t>
            </a:r>
            <a:endParaRPr lang="fa-IR" sz="3000" dirty="0" smtClean="0">
              <a:cs typeface="B Mitra" panose="00000400000000000000" pitchFamily="2" charset="-78"/>
            </a:endParaRPr>
          </a:p>
          <a:p>
            <a:pPr marL="398463" indent="-222250" algn="r" rtl="1"/>
            <a:r>
              <a:rPr lang="fa-IR" sz="3000" dirty="0" smtClean="0">
                <a:cs typeface="B Mitra" panose="00000400000000000000" pitchFamily="2" charset="-78"/>
              </a:rPr>
              <a:t>آنها </a:t>
            </a:r>
            <a:r>
              <a:rPr lang="fa-IR" sz="3000" dirty="0">
                <a:cs typeface="B Mitra" panose="00000400000000000000" pitchFamily="2" charset="-78"/>
              </a:rPr>
              <a:t>به یادگیری و حفظ مقادیر زیادی از اطلاعات می‌پردازند.</a:t>
            </a:r>
          </a:p>
          <a:p>
            <a:pPr marL="398463" indent="-222250" algn="r" rtl="1"/>
            <a:r>
              <a:rPr lang="fa-IR" sz="3000" dirty="0" smtClean="0">
                <a:cs typeface="B Mitra" panose="00000400000000000000" pitchFamily="2" charset="-78"/>
              </a:rPr>
              <a:t>آنها می </a:t>
            </a:r>
            <a:r>
              <a:rPr lang="fa-IR" sz="3000" dirty="0">
                <a:cs typeface="B Mitra" panose="00000400000000000000" pitchFamily="2" charset="-78"/>
              </a:rPr>
              <a:t>آموزند که مقادیر زیادی از اطلاعات را با نوشتن ثبت کنند و به خاطر بسپارند</a:t>
            </a:r>
            <a:r>
              <a:rPr lang="fa-IR" sz="3000" dirty="0" smtClean="0">
                <a:cs typeface="B Mitra" panose="00000400000000000000" pitchFamily="2" charset="-78"/>
              </a:rPr>
              <a:t>.</a:t>
            </a:r>
          </a:p>
          <a:p>
            <a:pPr marL="398463" indent="-222250" algn="r" rtl="1">
              <a:lnSpc>
                <a:spcPct val="110000"/>
              </a:lnSpc>
            </a:pPr>
            <a:r>
              <a:rPr lang="fa-IR" sz="3000" dirty="0" smtClean="0">
                <a:cs typeface="B Mitra" panose="00000400000000000000" pitchFamily="2" charset="-78"/>
              </a:rPr>
              <a:t>از </a:t>
            </a:r>
            <a:r>
              <a:rPr lang="fa-IR" sz="3000" dirty="0">
                <a:cs typeface="B Mitra" panose="00000400000000000000" pitchFamily="2" charset="-78"/>
              </a:rPr>
              <a:t>مدرسین انتظار دارند تا اطلاعات را بوضوح و با روشنی سازمان داده شده به ایشان ارائه دهند و آنچه را که درست و غلط می باشد به آنان بگویند</a:t>
            </a:r>
            <a:r>
              <a:rPr lang="fa-IR" sz="3000" dirty="0" smtClean="0">
                <a:cs typeface="B Mitra" panose="00000400000000000000" pitchFamily="2" charset="-78"/>
              </a:rPr>
              <a:t>.</a:t>
            </a:r>
            <a:endParaRPr lang="fa-IR" sz="3000" dirty="0">
              <a:cs typeface="B Mitra" panose="00000400000000000000" pitchFamily="2" charset="-78"/>
            </a:endParaRPr>
          </a:p>
        </p:txBody>
      </p:sp>
      <p:sp>
        <p:nvSpPr>
          <p:cNvPr id="4" name="Rectangle 3"/>
          <p:cNvSpPr/>
          <p:nvPr/>
        </p:nvSpPr>
        <p:spPr>
          <a:xfrm>
            <a:off x="550986" y="5520704"/>
            <a:ext cx="11160368" cy="95410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r" rtl="1"/>
            <a:r>
              <a:rPr lang="fa-IR" sz="2800" b="1" dirty="0">
                <a:solidFill>
                  <a:srgbClr val="FFFF00"/>
                </a:solidFill>
                <a:cs typeface="B Mitra" panose="00000400000000000000" pitchFamily="2" charset="-78"/>
              </a:rPr>
              <a:t>مثال: </a:t>
            </a:r>
            <a:r>
              <a:rPr lang="fa-IR" sz="2800" dirty="0" smtClean="0">
                <a:cs typeface="B Mitra" panose="00000400000000000000" pitchFamily="2" charset="-78"/>
              </a:rPr>
              <a:t>دانشجو </a:t>
            </a:r>
            <a:r>
              <a:rPr lang="fa-IR" sz="2800" dirty="0">
                <a:cs typeface="B Mitra" panose="00000400000000000000" pitchFamily="2" charset="-78"/>
              </a:rPr>
              <a:t>در این مرحله در مورد یک بیماری خاص فقط یک داروی «صحیح» وجود دارد بنابراین وظیفه این دانشجو به خاطر سپردن فهرستی از بیماریها با داروهای مناسب آن می باشد.</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21090823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984" y="365125"/>
            <a:ext cx="8944707" cy="978457"/>
          </a:xfrm>
        </p:spPr>
        <p:txBody>
          <a:bodyPr>
            <a:normAutofit/>
          </a:bodyPr>
          <a:lstStyle/>
          <a:p>
            <a:pPr algn="r" rtl="1"/>
            <a:r>
              <a:rPr lang="fa-IR" b="1" dirty="0">
                <a:cs typeface="B Mitra" panose="00000400000000000000" pitchFamily="2" charset="-78"/>
              </a:rPr>
              <a:t>مدل تکامل یادگیری </a:t>
            </a:r>
            <a:r>
              <a:rPr lang="fa-IR" b="1" dirty="0" smtClean="0">
                <a:cs typeface="B Mitra" panose="00000400000000000000" pitchFamily="2" charset="-78"/>
              </a:rPr>
              <a:t>پِری </a:t>
            </a:r>
            <a:r>
              <a:rPr lang="fa-IR" b="1" dirty="0">
                <a:cs typeface="B Mitra" panose="00000400000000000000" pitchFamily="2" charset="-78"/>
              </a:rPr>
              <a:t>1970</a:t>
            </a:r>
            <a:endParaRPr lang="en-US" b="1" dirty="0">
              <a:cs typeface="B Mitra" panose="00000400000000000000" pitchFamily="2" charset="-78"/>
            </a:endParaRPr>
          </a:p>
        </p:txBody>
      </p:sp>
      <p:sp>
        <p:nvSpPr>
          <p:cNvPr id="3" name="Content Placeholder 2"/>
          <p:cNvSpPr>
            <a:spLocks noGrp="1"/>
          </p:cNvSpPr>
          <p:nvPr>
            <p:ph idx="1"/>
          </p:nvPr>
        </p:nvSpPr>
        <p:spPr>
          <a:xfrm>
            <a:off x="433754" y="1825625"/>
            <a:ext cx="11371558" cy="3690090"/>
          </a:xfrm>
          <a:solidFill>
            <a:schemeClr val="accent1">
              <a:lumMod val="20000"/>
              <a:lumOff val="80000"/>
            </a:schemeClr>
          </a:solidFill>
        </p:spPr>
        <p:txBody>
          <a:bodyPr>
            <a:normAutofit fontScale="70000" lnSpcReduction="20000"/>
          </a:bodyPr>
          <a:lstStyle/>
          <a:p>
            <a:pPr marL="0" indent="0" algn="r" rtl="1">
              <a:lnSpc>
                <a:spcPct val="70000"/>
              </a:lnSpc>
              <a:spcBef>
                <a:spcPts val="0"/>
              </a:spcBef>
              <a:buNone/>
            </a:pPr>
            <a:endParaRPr lang="fa-IR" sz="3200" b="1" dirty="0" smtClean="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endParaRPr>
          </a:p>
          <a:p>
            <a:pPr marL="0" indent="0" algn="r" rtl="1">
              <a:buNone/>
            </a:pPr>
            <a:r>
              <a:rPr lang="fa-IR" sz="4600" b="1" dirty="0" smtClean="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rPr>
              <a:t>  </a:t>
            </a:r>
            <a:r>
              <a:rPr lang="fa-IR" sz="4600" b="1" dirty="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rPr>
              <a:t>مرحله چندگانگی</a:t>
            </a:r>
          </a:p>
          <a:p>
            <a:pPr marL="0" indent="0" algn="r" rtl="1">
              <a:lnSpc>
                <a:spcPct val="60000"/>
              </a:lnSpc>
              <a:spcBef>
                <a:spcPts val="0"/>
              </a:spcBef>
              <a:buNone/>
            </a:pPr>
            <a:endParaRPr lang="fa-IR" sz="3000" b="1" dirty="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endParaRPr>
          </a:p>
          <a:p>
            <a:pPr marL="398463" indent="-222250" algn="r" rtl="1"/>
            <a:r>
              <a:rPr lang="fa-IR" sz="4000" dirty="0" smtClean="0">
                <a:cs typeface="B Mitra" panose="00000400000000000000" pitchFamily="2" charset="-78"/>
              </a:rPr>
              <a:t>دانشجویان سالهای سوم و چهارم</a:t>
            </a:r>
          </a:p>
          <a:p>
            <a:pPr marL="398463" indent="-222250" algn="just" rtl="1">
              <a:lnSpc>
                <a:spcPct val="120000"/>
              </a:lnSpc>
            </a:pPr>
            <a:r>
              <a:rPr lang="fa-IR" sz="4000" dirty="0" smtClean="0">
                <a:cs typeface="B Mitra" panose="00000400000000000000" pitchFamily="2" charset="-78"/>
              </a:rPr>
              <a:t>آنها </a:t>
            </a:r>
            <a:r>
              <a:rPr lang="fa-IR" sz="4000" dirty="0">
                <a:cs typeface="B Mitra" panose="00000400000000000000" pitchFamily="2" charset="-78"/>
              </a:rPr>
              <a:t>متوجه می‌شوند که همیشه پاسخ‌های درست یا غلط وجود ندارد و بسیاری از مسائل پزشکی هنوز </a:t>
            </a:r>
            <a:r>
              <a:rPr lang="fa-IR" sz="4000" dirty="0" smtClean="0">
                <a:cs typeface="B Mitra" panose="00000400000000000000" pitchFamily="2" charset="-78"/>
              </a:rPr>
              <a:t>ناشناخته‌اند.</a:t>
            </a:r>
            <a:endParaRPr lang="fa-IR" sz="4000" dirty="0">
              <a:cs typeface="B Mitra" panose="00000400000000000000" pitchFamily="2" charset="-78"/>
            </a:endParaRPr>
          </a:p>
          <a:p>
            <a:pPr marL="398463" indent="-222250" algn="r" rtl="1"/>
            <a:r>
              <a:rPr lang="fa-IR" sz="4000" dirty="0">
                <a:cs typeface="B Mitra" panose="00000400000000000000" pitchFamily="2" charset="-78"/>
              </a:rPr>
              <a:t>در این مرحله، همه گزینه‌ها به یک اندازه متقاعدکننده به نظر می‌رسند.</a:t>
            </a:r>
          </a:p>
          <a:p>
            <a:pPr marL="398463" indent="-222250" algn="just" rtl="1">
              <a:lnSpc>
                <a:spcPct val="120000"/>
              </a:lnSpc>
            </a:pPr>
            <a:r>
              <a:rPr lang="fa-IR" sz="4000" dirty="0">
                <a:cs typeface="B Mitra" panose="00000400000000000000" pitchFamily="2" charset="-78"/>
              </a:rPr>
              <a:t>دستیاران می‌توانند به دانشجویان </a:t>
            </a:r>
            <a:r>
              <a:rPr lang="fa-IR" sz="4000" dirty="0" smtClean="0">
                <a:cs typeface="B Mitra" panose="00000400000000000000" pitchFamily="2" charset="-78"/>
              </a:rPr>
              <a:t>کمک کنند </a:t>
            </a:r>
            <a:r>
              <a:rPr lang="fa-IR" sz="4000" dirty="0">
                <a:cs typeface="B Mitra" panose="00000400000000000000" pitchFamily="2" charset="-78"/>
              </a:rPr>
              <a:t>زیرا آنها مجبور بوده اند تا این اعتقاد مهم را که تمامی موقعیت های جایگزین ارزش یکسانی دارند را بیازمایند</a:t>
            </a:r>
            <a:r>
              <a:rPr lang="fa-IR" sz="4000" dirty="0" smtClean="0">
                <a:cs typeface="B Mitra" panose="00000400000000000000" pitchFamily="2" charset="-78"/>
              </a:rPr>
              <a:t>.</a:t>
            </a:r>
            <a:endParaRPr lang="en-US" sz="4000" dirty="0">
              <a:cs typeface="B Mitra" panose="00000400000000000000" pitchFamily="2" charset="-78"/>
            </a:endParaRPr>
          </a:p>
        </p:txBody>
      </p:sp>
      <p:sp>
        <p:nvSpPr>
          <p:cNvPr id="4" name="Rectangle 3"/>
          <p:cNvSpPr/>
          <p:nvPr/>
        </p:nvSpPr>
        <p:spPr>
          <a:xfrm>
            <a:off x="433754" y="5520704"/>
            <a:ext cx="11371558" cy="95410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r" rtl="1"/>
            <a:r>
              <a:rPr lang="fa-IR" sz="2800" b="1" dirty="0">
                <a:solidFill>
                  <a:srgbClr val="FFFF00"/>
                </a:solidFill>
                <a:cs typeface="B Mitra" panose="00000400000000000000" pitchFamily="2" charset="-78"/>
              </a:rPr>
              <a:t>مثال: </a:t>
            </a:r>
            <a:r>
              <a:rPr lang="fa-IR" sz="2800" dirty="0" smtClean="0">
                <a:cs typeface="B Mitra" panose="00000400000000000000" pitchFamily="2" charset="-78"/>
              </a:rPr>
              <a:t>دانشجو </a:t>
            </a:r>
            <a:r>
              <a:rPr lang="fa-IR" sz="2800" dirty="0">
                <a:cs typeface="B Mitra" panose="00000400000000000000" pitchFamily="2" charset="-78"/>
              </a:rPr>
              <a:t>در این مرحله در مورد یک بیماری </a:t>
            </a:r>
            <a:r>
              <a:rPr lang="fa-IR" sz="2800" dirty="0" smtClean="0">
                <a:cs typeface="B Mitra" panose="00000400000000000000" pitchFamily="2" charset="-78"/>
              </a:rPr>
              <a:t>ممکن است به این نتیجه برسد </a:t>
            </a:r>
            <a:r>
              <a:rPr lang="fa-IR" sz="2800" dirty="0">
                <a:cs typeface="B Mitra" panose="00000400000000000000" pitchFamily="2" charset="-78"/>
              </a:rPr>
              <a:t>«یک دارو به اندازه داروی دیگر خوب است».</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4099476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6570" y="1520855"/>
            <a:ext cx="8329031" cy="1219200"/>
          </a:xfrm>
        </p:spPr>
        <p:txBody>
          <a:bodyPr>
            <a:normAutofit fontScale="90000"/>
          </a:bodyPr>
          <a:lstStyle/>
          <a:p>
            <a:pPr algn="ctr"/>
            <a:r>
              <a:rPr lang="fa-IR" b="1" dirty="0" smtClean="0">
                <a:cs typeface="B Mitra" panose="00000400000000000000" pitchFamily="2" charset="-78"/>
              </a:rPr>
              <a:t>روش تدریس در حوزه بالین</a:t>
            </a:r>
            <a:br>
              <a:rPr lang="fa-IR" b="1" dirty="0" smtClean="0">
                <a:cs typeface="B Mitra" panose="00000400000000000000" pitchFamily="2" charset="-78"/>
              </a:rPr>
            </a:br>
            <a:r>
              <a:rPr lang="fa-IR" dirty="0">
                <a:cs typeface="B Mitra" panose="00000400000000000000" pitchFamily="2" charset="-78"/>
              </a:rPr>
              <a:t>(</a:t>
            </a:r>
            <a:r>
              <a:rPr lang="fa-IR" dirty="0" smtClean="0">
                <a:cs typeface="B Mitra" panose="00000400000000000000" pitchFamily="2" charset="-78"/>
              </a:rPr>
              <a:t>مقدماتی)</a:t>
            </a:r>
            <a:endParaRPr lang="en-US" dirty="0">
              <a:cs typeface="B Mitra" panose="00000400000000000000" pitchFamily="2" charset="-78"/>
            </a:endParaRPr>
          </a:p>
        </p:txBody>
      </p:sp>
      <p:sp>
        <p:nvSpPr>
          <p:cNvPr id="3" name="Subtitle 2"/>
          <p:cNvSpPr>
            <a:spLocks noGrp="1"/>
          </p:cNvSpPr>
          <p:nvPr>
            <p:ph type="subTitle" idx="1"/>
          </p:nvPr>
        </p:nvSpPr>
        <p:spPr>
          <a:xfrm>
            <a:off x="2391508" y="3688971"/>
            <a:ext cx="8229600" cy="1718463"/>
          </a:xfrm>
        </p:spPr>
        <p:txBody>
          <a:bodyPr anchor="t">
            <a:noAutofit/>
          </a:bodyPr>
          <a:lstStyle/>
          <a:p>
            <a:pPr algn="ctr">
              <a:lnSpc>
                <a:spcPct val="210000"/>
              </a:lnSpc>
            </a:pPr>
            <a:r>
              <a:rPr lang="fa-IR" dirty="0" smtClean="0">
                <a:cs typeface="B Mitra" panose="00000400000000000000" pitchFamily="2" charset="-78"/>
              </a:rPr>
              <a:t>آزاده روح الامینی</a:t>
            </a:r>
            <a:endParaRPr lang="fa-IR" sz="2800" dirty="0" smtClean="0">
              <a:cs typeface="B Mitra" panose="00000400000000000000" pitchFamily="2" charset="-78"/>
            </a:endParaRPr>
          </a:p>
          <a:p>
            <a:pPr algn="ctr"/>
            <a:r>
              <a:rPr lang="fa-IR" sz="2800" dirty="0" smtClean="0">
                <a:cs typeface="B Mitra" panose="00000400000000000000" pitchFamily="2" charset="-78"/>
              </a:rPr>
              <a:t>استادیار مرکز مطالعات و توسعه آموزش پزشکی</a:t>
            </a:r>
            <a:endParaRPr lang="en-US" sz="2800" dirty="0" smtClean="0">
              <a:cs typeface="B Mitra" panose="00000400000000000000" pitchFamily="2" charset="-78"/>
            </a:endParaRPr>
          </a:p>
          <a:p>
            <a:pPr algn="ctr"/>
            <a:r>
              <a:rPr lang="fa-IR" sz="2800" dirty="0" smtClean="0">
                <a:cs typeface="B Mitra" panose="00000400000000000000" pitchFamily="2" charset="-78"/>
              </a:rPr>
              <a:t>دانشگاه علوم پزشکی کرمان</a:t>
            </a:r>
            <a:endParaRPr lang="en-US" sz="2800" dirty="0">
              <a:cs typeface="B Mitra" panose="00000400000000000000" pitchFamily="2" charset="-78"/>
            </a:endParaRPr>
          </a:p>
        </p:txBody>
      </p:sp>
      <p:sp>
        <p:nvSpPr>
          <p:cNvPr id="6" name="Slide Number Placeholder 5"/>
          <p:cNvSpPr>
            <a:spLocks noGrp="1"/>
          </p:cNvSpPr>
          <p:nvPr>
            <p:ph type="sldNum" sz="quarter" idx="12"/>
          </p:nvPr>
        </p:nvSpPr>
        <p:spPr/>
        <p:txBody>
          <a:bodyPr/>
          <a:lstStyle/>
          <a:p>
            <a:fld id="{7DC1BBB0-96F0-4077-A278-0F3FB5C104D3}" type="slidenum">
              <a:rPr lang="en-US" smtClean="0"/>
              <a:pPr/>
              <a:t>2</a:t>
            </a:fld>
            <a:endParaRPr lang="en-US"/>
          </a:p>
        </p:txBody>
      </p:sp>
      <p:sp>
        <p:nvSpPr>
          <p:cNvPr id="7" name="Rectangle 6"/>
          <p:cNvSpPr/>
          <p:nvPr/>
        </p:nvSpPr>
        <p:spPr>
          <a:xfrm>
            <a:off x="398583" y="363415"/>
            <a:ext cx="1242647" cy="4641987"/>
          </a:xfrm>
          <a:prstGeom prst="rect">
            <a:avLst/>
          </a:prstGeom>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84200" y="4548202"/>
            <a:ext cx="2208212" cy="2068255"/>
          </a:xfrm>
          <a:prstGeom prst="ellipse">
            <a:avLst/>
          </a:prstGeom>
          <a:ln>
            <a:noFill/>
          </a:ln>
          <a:effectLst>
            <a:softEdge rad="112500"/>
          </a:effectLst>
        </p:spPr>
      </p:pic>
      <p:sp>
        <p:nvSpPr>
          <p:cNvPr id="8" name="Rectangle 7"/>
          <p:cNvSpPr/>
          <p:nvPr/>
        </p:nvSpPr>
        <p:spPr>
          <a:xfrm>
            <a:off x="10717487" y="1676049"/>
            <a:ext cx="1242647" cy="4641987"/>
          </a:xfrm>
          <a:prstGeom prst="rect">
            <a:avLst/>
          </a:prstGeom>
          <a:ln>
            <a:solidFill>
              <a:schemeClr val="accent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1" y="74688"/>
            <a:ext cx="1616895" cy="2055767"/>
          </a:xfrm>
          <a:prstGeom prst="rect">
            <a:avLst/>
          </a:prstGeom>
        </p:spPr>
      </p:pic>
    </p:spTree>
    <p:extLst>
      <p:ext uri="{BB962C8B-B14F-4D97-AF65-F5344CB8AC3E}">
        <p14:creationId xmlns:p14="http://schemas.microsoft.com/office/powerpoint/2010/main" val="2841566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984" y="365125"/>
            <a:ext cx="8944707" cy="978457"/>
          </a:xfrm>
        </p:spPr>
        <p:txBody>
          <a:bodyPr>
            <a:normAutofit/>
          </a:bodyPr>
          <a:lstStyle/>
          <a:p>
            <a:pPr algn="r" rtl="1"/>
            <a:r>
              <a:rPr lang="fa-IR" b="1" dirty="0">
                <a:cs typeface="B Mitra" panose="00000400000000000000" pitchFamily="2" charset="-78"/>
              </a:rPr>
              <a:t>مدل تکامل یادگیری </a:t>
            </a:r>
            <a:r>
              <a:rPr lang="fa-IR" b="1" dirty="0" smtClean="0">
                <a:cs typeface="B Mitra" panose="00000400000000000000" pitchFamily="2" charset="-78"/>
              </a:rPr>
              <a:t>پِری </a:t>
            </a:r>
            <a:r>
              <a:rPr lang="fa-IR" b="1" dirty="0">
                <a:cs typeface="B Mitra" panose="00000400000000000000" pitchFamily="2" charset="-78"/>
              </a:rPr>
              <a:t>1970</a:t>
            </a:r>
            <a:endParaRPr lang="en-US" b="1" dirty="0">
              <a:cs typeface="B Mitra" panose="00000400000000000000" pitchFamily="2" charset="-78"/>
            </a:endParaRPr>
          </a:p>
        </p:txBody>
      </p:sp>
      <p:sp>
        <p:nvSpPr>
          <p:cNvPr id="3" name="Content Placeholder 2"/>
          <p:cNvSpPr>
            <a:spLocks noGrp="1"/>
          </p:cNvSpPr>
          <p:nvPr>
            <p:ph idx="1"/>
          </p:nvPr>
        </p:nvSpPr>
        <p:spPr>
          <a:xfrm>
            <a:off x="363415" y="1550126"/>
            <a:ext cx="11558953" cy="3965589"/>
          </a:xfrm>
          <a:solidFill>
            <a:schemeClr val="accent1">
              <a:lumMod val="20000"/>
              <a:lumOff val="80000"/>
            </a:schemeClr>
          </a:solidFill>
        </p:spPr>
        <p:txBody>
          <a:bodyPr>
            <a:normAutofit fontScale="62500" lnSpcReduction="20000"/>
          </a:bodyPr>
          <a:lstStyle/>
          <a:p>
            <a:pPr marL="0" indent="0" algn="r" rtl="1">
              <a:lnSpc>
                <a:spcPct val="70000"/>
              </a:lnSpc>
              <a:spcBef>
                <a:spcPts val="0"/>
              </a:spcBef>
              <a:buNone/>
            </a:pPr>
            <a:endParaRPr lang="fa-IR" sz="3200" b="1" dirty="0" smtClean="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endParaRPr>
          </a:p>
          <a:p>
            <a:pPr marL="0" indent="0" algn="r" rtl="1">
              <a:buNone/>
            </a:pPr>
            <a:r>
              <a:rPr lang="fa-IR" sz="5100" b="1" dirty="0" smtClean="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rPr>
              <a:t>  </a:t>
            </a:r>
            <a:r>
              <a:rPr lang="fa-IR" sz="5100" b="1" dirty="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rPr>
              <a:t>مرحله </a:t>
            </a:r>
            <a:r>
              <a:rPr lang="fa-IR" sz="5100" b="1" dirty="0" smtClean="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rPr>
              <a:t>نسبی بودن</a:t>
            </a:r>
            <a:endParaRPr lang="fa-IR" sz="5100" b="1" dirty="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endParaRPr>
          </a:p>
          <a:p>
            <a:pPr marL="0" indent="0" algn="r" rtl="1">
              <a:lnSpc>
                <a:spcPct val="60000"/>
              </a:lnSpc>
              <a:spcBef>
                <a:spcPts val="0"/>
              </a:spcBef>
              <a:buNone/>
            </a:pPr>
            <a:endParaRPr lang="fa-IR" sz="3000" b="1" dirty="0">
              <a:ln w="6600">
                <a:solidFill>
                  <a:srgbClr val="C00000"/>
                </a:solidFill>
                <a:prstDash val="solid"/>
              </a:ln>
              <a:solidFill>
                <a:schemeClr val="bg1"/>
              </a:solidFill>
              <a:effectLst>
                <a:outerShdw dist="38100" dir="2700000" algn="tl" rotWithShape="0">
                  <a:schemeClr val="accent2"/>
                </a:outerShdw>
              </a:effectLst>
              <a:cs typeface="B Mitra" panose="00000400000000000000" pitchFamily="2" charset="-78"/>
            </a:endParaRPr>
          </a:p>
          <a:p>
            <a:pPr marL="398463" indent="-222250" algn="r" rtl="1"/>
            <a:r>
              <a:rPr lang="fa-IR" sz="4500" dirty="0" smtClean="0">
                <a:cs typeface="B Mitra" panose="00000400000000000000" pitchFamily="2" charset="-78"/>
              </a:rPr>
              <a:t>توانایی دوره دستیاری</a:t>
            </a:r>
          </a:p>
          <a:p>
            <a:pPr marL="398463" indent="-222250" algn="r" rtl="1">
              <a:tabLst>
                <a:tab pos="457200" algn="l"/>
              </a:tabLst>
            </a:pPr>
            <a:r>
              <a:rPr lang="fa-IR" sz="4500" dirty="0">
                <a:cs typeface="B Mitra" panose="00000400000000000000" pitchFamily="2" charset="-78"/>
              </a:rPr>
              <a:t>قضاوت در شرایط یک بیمار خاص بهتر یا بدتر می باشد.</a:t>
            </a:r>
          </a:p>
          <a:p>
            <a:pPr marL="398463" indent="-222250" algn="r" rtl="1"/>
            <a:r>
              <a:rPr lang="fa-IR" sz="4500" dirty="0">
                <a:cs typeface="B Mitra" panose="00000400000000000000" pitchFamily="2" charset="-78"/>
              </a:rPr>
              <a:t>وظیفه تعلیم گیرنده ایجاد یک روند منطقی تصمیم گیری می باشد.</a:t>
            </a:r>
          </a:p>
          <a:p>
            <a:pPr marL="398463" indent="-222250" algn="just" rtl="1">
              <a:lnSpc>
                <a:spcPct val="120000"/>
              </a:lnSpc>
              <a:spcBef>
                <a:spcPts val="0"/>
              </a:spcBef>
            </a:pPr>
            <a:r>
              <a:rPr lang="fa-IR" sz="4500" dirty="0">
                <a:cs typeface="B Mitra" panose="00000400000000000000" pitchFamily="2" charset="-78"/>
              </a:rPr>
              <a:t>وظیفه مدرس بحث کردن درباره شواهدی که به نفع یک تصمیم وجود دارد و فراهم کردن آگاهی در این زمینه می باشد.</a:t>
            </a:r>
          </a:p>
          <a:p>
            <a:pPr marL="398463" algn="r" rtl="1">
              <a:lnSpc>
                <a:spcPct val="120000"/>
              </a:lnSpc>
            </a:pPr>
            <a:r>
              <a:rPr lang="fa-IR" sz="4500" dirty="0">
                <a:cs typeface="B Mitra" panose="00000400000000000000" pitchFamily="2" charset="-78"/>
              </a:rPr>
              <a:t>فهم و تشخیص این مراحل به دستیاران و اساتید کمک می‌کند تا با دانشجویان پزشکی بحث و تبادل نظر کنند و آن‌ها را در فرایند یادگیری هدایت نمایند</a:t>
            </a:r>
            <a:r>
              <a:rPr lang="fa-IR" sz="4500" dirty="0" smtClean="0">
                <a:cs typeface="B Mitra" panose="00000400000000000000" pitchFamily="2" charset="-78"/>
              </a:rPr>
              <a:t>.</a:t>
            </a:r>
            <a:endParaRPr lang="fa-IR" sz="4500" dirty="0">
              <a:cs typeface="B Mitra" panose="00000400000000000000" pitchFamily="2" charset="-78"/>
            </a:endParaRPr>
          </a:p>
        </p:txBody>
      </p:sp>
      <p:sp>
        <p:nvSpPr>
          <p:cNvPr id="4" name="Rectangle 3"/>
          <p:cNvSpPr/>
          <p:nvPr/>
        </p:nvSpPr>
        <p:spPr>
          <a:xfrm>
            <a:off x="363415" y="5520704"/>
            <a:ext cx="11558954" cy="95410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r" rtl="1"/>
            <a:r>
              <a:rPr lang="fa-IR" sz="2800" b="1" dirty="0">
                <a:solidFill>
                  <a:srgbClr val="FFFF00"/>
                </a:solidFill>
                <a:cs typeface="B Mitra" panose="00000400000000000000" pitchFamily="2" charset="-78"/>
              </a:rPr>
              <a:t>مثال: </a:t>
            </a:r>
            <a:r>
              <a:rPr lang="fa-IR" sz="2800" dirty="0">
                <a:cs typeface="B Mitra" panose="00000400000000000000" pitchFamily="2" charset="-78"/>
              </a:rPr>
              <a:t>سوال داروشناسی به این صورت مطرح خواهد شد که «چرا این بهترین </a:t>
            </a:r>
            <a:r>
              <a:rPr lang="fa-IR" sz="2800" dirty="0" smtClean="0">
                <a:cs typeface="B Mitra" panose="00000400000000000000" pitchFamily="2" charset="-78"/>
              </a:rPr>
              <a:t>داروی انتخابی </a:t>
            </a:r>
            <a:r>
              <a:rPr lang="fa-IR" sz="2800" dirty="0">
                <a:cs typeface="B Mitra" panose="00000400000000000000" pitchFamily="2" charset="-78"/>
              </a:rPr>
              <a:t>برای چنین بیماری است؟»</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676081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9728" y="316805"/>
            <a:ext cx="11412543" cy="645885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806390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02697" cy="1325563"/>
          </a:xfrm>
        </p:spPr>
        <p:txBody>
          <a:bodyPr>
            <a:normAutofit/>
          </a:bodyPr>
          <a:lstStyle/>
          <a:p>
            <a:pPr algn="r" rtl="1"/>
            <a:r>
              <a:rPr lang="fa-IR" sz="4000" b="1" dirty="0">
                <a:cs typeface="B Mitra" panose="00000400000000000000" pitchFamily="2" charset="-78"/>
              </a:rPr>
              <a:t>اصول یاددهی و یادگیری بزرگسالان</a:t>
            </a:r>
            <a:endParaRPr lang="en-US" sz="4000" b="1"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r" rtl="1"/>
            <a:r>
              <a:rPr lang="fa-IR" dirty="0">
                <a:cs typeface="B Mitra" panose="00000400000000000000" pitchFamily="2" charset="-78"/>
              </a:rPr>
              <a:t>بزرگسالان دوست دارند تا حد امکان نقش فعالی در آموزش خود ایفا کنند</a:t>
            </a:r>
            <a:r>
              <a:rPr lang="fa-IR" dirty="0"/>
              <a:t>.</a:t>
            </a:r>
            <a:endParaRPr lang="en-US" dirty="0"/>
          </a:p>
          <a:p>
            <a:pPr algn="r" rtl="1"/>
            <a:r>
              <a:rPr lang="fa-IR" dirty="0" smtClean="0">
                <a:cs typeface="B Mitra" panose="00000400000000000000" pitchFamily="2" charset="-78"/>
              </a:rPr>
              <a:t>بزرگسالان </a:t>
            </a:r>
            <a:r>
              <a:rPr lang="fa-IR" dirty="0">
                <a:cs typeface="B Mitra" panose="00000400000000000000" pitchFamily="2" charset="-78"/>
              </a:rPr>
              <a:t>معمولا تمایل دارند آموخته خود را بلافاصله پس از یادگیری </a:t>
            </a:r>
            <a:r>
              <a:rPr lang="fa-IR" dirty="0" smtClean="0">
                <a:cs typeface="B Mitra" panose="00000400000000000000" pitchFamily="2" charset="-78"/>
              </a:rPr>
              <a:t>بکارگیرند.</a:t>
            </a:r>
            <a:endParaRPr lang="fa-IR" dirty="0">
              <a:cs typeface="B Mitra" panose="00000400000000000000" pitchFamily="2" charset="-78"/>
            </a:endParaRPr>
          </a:p>
          <a:p>
            <a:pPr algn="r" rtl="1"/>
            <a:r>
              <a:rPr lang="fa-IR" dirty="0">
                <a:cs typeface="B Mitra" panose="00000400000000000000" pitchFamily="2" charset="-78"/>
              </a:rPr>
              <a:t>بزرگسالان علاقمند به یادگیری اصول و مفاهیم </a:t>
            </a:r>
            <a:r>
              <a:rPr lang="fa-IR" dirty="0" smtClean="0">
                <a:cs typeface="B Mitra" panose="00000400000000000000" pitchFamily="2" charset="-78"/>
              </a:rPr>
              <a:t>هستند. </a:t>
            </a:r>
          </a:p>
          <a:p>
            <a:pPr algn="r" rtl="1"/>
            <a:r>
              <a:rPr lang="fa-IR" dirty="0" smtClean="0">
                <a:cs typeface="B Mitra" panose="00000400000000000000" pitchFamily="2" charset="-78"/>
              </a:rPr>
              <a:t>آنها </a:t>
            </a:r>
            <a:r>
              <a:rPr lang="fa-IR" dirty="0">
                <a:cs typeface="B Mitra" panose="00000400000000000000" pitchFamily="2" charset="-78"/>
              </a:rPr>
              <a:t>دوست دارند مشکلات را حل کنند نه فقط حقایقی را بیاموزند. </a:t>
            </a:r>
            <a:endParaRPr lang="fa-IR" dirty="0" smtClean="0">
              <a:cs typeface="B Mitra" panose="00000400000000000000" pitchFamily="2" charset="-78"/>
            </a:endParaRPr>
          </a:p>
          <a:p>
            <a:pPr algn="r" rtl="1"/>
            <a:r>
              <a:rPr lang="fa-IR" dirty="0" smtClean="0">
                <a:cs typeface="B Mitra" panose="00000400000000000000" pitchFamily="2" charset="-78"/>
              </a:rPr>
              <a:t>اگر </a:t>
            </a:r>
            <a:r>
              <a:rPr lang="fa-IR" dirty="0">
                <a:cs typeface="B Mitra" panose="00000400000000000000" pitchFamily="2" charset="-78"/>
              </a:rPr>
              <a:t>موضوع مورد مطالعه در ارتباط با علاقه و توجه فوری بزرگسال باشد معمولا بیشترین انگیزه را برای یادگیری در برخواهد داشت.</a:t>
            </a:r>
          </a:p>
          <a:p>
            <a:pPr algn="r" rtl="1"/>
            <a:r>
              <a:rPr lang="fa-IR" dirty="0">
                <a:cs typeface="B Mitra" panose="00000400000000000000" pitchFamily="2" charset="-78"/>
              </a:rPr>
              <a:t>بزرگسالان دوست دارند بدانند چقدر خوب میتوانند کاری را انجام دهند. بنابراین بازخورد برای ارزیابی پیشرفت ایشان کمک خواهد کرد</a:t>
            </a:r>
            <a:r>
              <a:rPr lang="fa-IR" dirty="0" smtClean="0">
                <a:cs typeface="B Mitra" panose="00000400000000000000" pitchFamily="2" charset="-78"/>
              </a:rPr>
              <a:t>.</a:t>
            </a:r>
            <a:endParaRPr lang="fa-IR" dirty="0">
              <a:cs typeface="B Mitra" panose="00000400000000000000" pitchFamily="2" charset="-78"/>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4702251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endParaRPr lang="en-US" dirty="0"/>
          </a:p>
        </p:txBody>
      </p:sp>
      <p:sp>
        <p:nvSpPr>
          <p:cNvPr id="4" name="Slide Number Placeholder 3"/>
          <p:cNvSpPr>
            <a:spLocks noGrp="1"/>
          </p:cNvSpPr>
          <p:nvPr>
            <p:ph type="sldNum" sz="quarter" idx="12"/>
          </p:nvPr>
        </p:nvSpPr>
        <p:spPr/>
        <p:txBody>
          <a:bodyPr/>
          <a:lstStyle/>
          <a:p>
            <a:fld id="{7DC1BBB0-96F0-4077-A278-0F3FB5C104D3}" type="slidenum">
              <a:rPr lang="en-US" smtClean="0"/>
              <a:t>23</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0806" r="29414"/>
          <a:stretch/>
        </p:blipFill>
        <p:spPr>
          <a:xfrm>
            <a:off x="2531240" y="1192788"/>
            <a:ext cx="2802761" cy="52842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ounded Rectangular Callout 6"/>
          <p:cNvSpPr/>
          <p:nvPr/>
        </p:nvSpPr>
        <p:spPr>
          <a:xfrm rot="1201273">
            <a:off x="5748830" y="2234588"/>
            <a:ext cx="5911079" cy="1905000"/>
          </a:xfrm>
          <a:prstGeom prst="wedgeRoundRectCallout">
            <a:avLst>
              <a:gd name="adj1" fmla="val -18980"/>
              <a:gd name="adj2" fmla="val 7754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3200" dirty="0">
                <a:cs typeface="B Mitra" panose="00000400000000000000" pitchFamily="2" charset="-78"/>
              </a:rPr>
              <a:t>اگر بخواهیم </a:t>
            </a:r>
            <a:r>
              <a:rPr lang="fa-IR" sz="3200" dirty="0" smtClean="0">
                <a:cs typeface="B Mitra" panose="00000400000000000000" pitchFamily="2" charset="-78"/>
              </a:rPr>
              <a:t>تدریس بالینی موفقی داشته باشیم، به چه نکات کلیدی را </a:t>
            </a:r>
            <a:r>
              <a:rPr lang="fa-IR" sz="3200" dirty="0">
                <a:cs typeface="B Mitra" panose="00000400000000000000" pitchFamily="2" charset="-78"/>
              </a:rPr>
              <a:t>باید در فرایند یاددهی و یادگیری مد نظر قرار دهیم</a:t>
            </a:r>
            <a:r>
              <a:rPr lang="fa-IR" sz="3200" dirty="0" smtClean="0">
                <a:cs typeface="B Mitra" panose="00000400000000000000" pitchFamily="2" charset="-78"/>
              </a:rPr>
              <a:t>؟</a:t>
            </a:r>
            <a:endParaRPr lang="fa-IR" sz="3200" dirty="0">
              <a:cs typeface="B Mitra" panose="00000400000000000000" pitchFamily="2" charset="-78"/>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4210135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72600" cy="1325563"/>
          </a:xfrm>
        </p:spPr>
        <p:txBody>
          <a:bodyPr/>
          <a:lstStyle/>
          <a:p>
            <a:pPr algn="r" rtl="1"/>
            <a:r>
              <a:rPr lang="fa-IR" b="1" dirty="0">
                <a:cs typeface="B Mitra" panose="00000400000000000000" pitchFamily="2" charset="-78"/>
              </a:rPr>
              <a:t>نکات</a:t>
            </a:r>
            <a:r>
              <a:rPr lang="fa-IR" dirty="0" smtClean="0"/>
              <a:t> </a:t>
            </a:r>
            <a:r>
              <a:rPr lang="fa-IR" b="1" dirty="0" smtClean="0">
                <a:cs typeface="B Mitra" panose="00000400000000000000" pitchFamily="2" charset="-78"/>
              </a:rPr>
              <a:t>کلیدی </a:t>
            </a:r>
            <a:r>
              <a:rPr lang="fa-IR" dirty="0" smtClean="0"/>
              <a:t> </a:t>
            </a:r>
            <a:endParaRPr lang="en-US" dirty="0"/>
          </a:p>
        </p:txBody>
      </p:sp>
      <p:sp>
        <p:nvSpPr>
          <p:cNvPr id="3" name="Content Placeholder 2"/>
          <p:cNvSpPr>
            <a:spLocks noGrp="1"/>
          </p:cNvSpPr>
          <p:nvPr>
            <p:ph idx="1"/>
          </p:nvPr>
        </p:nvSpPr>
        <p:spPr>
          <a:xfrm>
            <a:off x="838200" y="1825625"/>
            <a:ext cx="10515600" cy="4786190"/>
          </a:xfrm>
        </p:spPr>
        <p:txBody>
          <a:bodyPr>
            <a:normAutofit fontScale="92500" lnSpcReduction="10000"/>
          </a:bodyPr>
          <a:lstStyle/>
          <a:p>
            <a:pPr algn="r" rtl="1"/>
            <a:r>
              <a:rPr lang="fa-IR" dirty="0">
                <a:cs typeface="B Mitra" panose="00000400000000000000" pitchFamily="2" charset="-78"/>
              </a:rPr>
              <a:t>مشخص کردن واضح اهداف یادگیری</a:t>
            </a:r>
          </a:p>
          <a:p>
            <a:pPr algn="r" rtl="1"/>
            <a:r>
              <a:rPr lang="fa-IR" dirty="0">
                <a:cs typeface="B Mitra" panose="00000400000000000000" pitchFamily="2" charset="-78"/>
              </a:rPr>
              <a:t>تمرکز بر سطوح مختلف تحصیلی فراگیران</a:t>
            </a:r>
          </a:p>
          <a:p>
            <a:pPr algn="r" rtl="1"/>
            <a:r>
              <a:rPr lang="fa-IR" dirty="0">
                <a:cs typeface="B Mitra" panose="00000400000000000000" pitchFamily="2" charset="-78"/>
              </a:rPr>
              <a:t>ارائه کاربردهای بالینی به منظور افزایش دقت و توجه</a:t>
            </a:r>
          </a:p>
          <a:p>
            <a:pPr algn="r" rtl="1"/>
            <a:r>
              <a:rPr lang="fa-IR" dirty="0">
                <a:cs typeface="B Mitra" panose="00000400000000000000" pitchFamily="2" charset="-78"/>
              </a:rPr>
              <a:t>مشخص کردن نکات اصلی آموزش</a:t>
            </a:r>
          </a:p>
          <a:p>
            <a:pPr algn="r" rtl="1"/>
            <a:r>
              <a:rPr lang="fa-IR" dirty="0" smtClean="0">
                <a:cs typeface="B Mitra" panose="00000400000000000000" pitchFamily="2" charset="-78"/>
              </a:rPr>
              <a:t>توجه به سطوح مختلف یادگیری</a:t>
            </a:r>
          </a:p>
          <a:p>
            <a:pPr algn="r" rtl="1"/>
            <a:r>
              <a:rPr lang="fa-IR" dirty="0" smtClean="0">
                <a:cs typeface="B Mitra" panose="00000400000000000000" pitchFamily="2" charset="-78"/>
              </a:rPr>
              <a:t>مشارکت فعال فراگیر در یاددهی و یادیگری</a:t>
            </a:r>
          </a:p>
          <a:p>
            <a:pPr algn="r" rtl="1"/>
            <a:r>
              <a:rPr lang="fa-IR" dirty="0" smtClean="0">
                <a:cs typeface="B Mitra" panose="00000400000000000000" pitchFamily="2" charset="-78"/>
              </a:rPr>
              <a:t>تجربه </a:t>
            </a:r>
            <a:r>
              <a:rPr lang="fa-IR" dirty="0">
                <a:cs typeface="B Mitra" panose="00000400000000000000" pitchFamily="2" charset="-78"/>
              </a:rPr>
              <a:t>و تمرین</a:t>
            </a:r>
            <a:endParaRPr lang="en-US" dirty="0">
              <a:cs typeface="B Mitra" panose="00000400000000000000" pitchFamily="2" charset="-78"/>
            </a:endParaRPr>
          </a:p>
          <a:p>
            <a:pPr algn="r" rtl="1"/>
            <a:r>
              <a:rPr lang="fa-IR" dirty="0">
                <a:cs typeface="B Mitra" panose="00000400000000000000" pitchFamily="2" charset="-78"/>
              </a:rPr>
              <a:t>پرسش و پاسخ</a:t>
            </a:r>
          </a:p>
          <a:p>
            <a:pPr algn="r" rtl="1"/>
            <a:r>
              <a:rPr lang="fa-IR" dirty="0">
                <a:cs typeface="B Mitra" panose="00000400000000000000" pitchFamily="2" charset="-78"/>
              </a:rPr>
              <a:t>ارزیابی نقادانه</a:t>
            </a:r>
          </a:p>
          <a:p>
            <a:pPr algn="r" rtl="1"/>
            <a:r>
              <a:rPr lang="fa-IR" dirty="0" smtClean="0">
                <a:cs typeface="B Mitra" panose="00000400000000000000" pitchFamily="2" charset="-78"/>
              </a:rPr>
              <a:t>بازخورد</a:t>
            </a:r>
          </a:p>
          <a:p>
            <a:pPr algn="r" rtl="1"/>
            <a:endParaRPr lang="fa-IR" dirty="0" smtClean="0">
              <a:cs typeface="B Mitra" panose="00000400000000000000" pitchFamily="2" charset="-78"/>
            </a:endParaRPr>
          </a:p>
          <a:p>
            <a:pPr algn="r" rtl="1"/>
            <a:endParaRPr lang="en-US" dirty="0">
              <a:cs typeface="B Mitra" panose="00000400000000000000" pitchFamily="2" charset="-78"/>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1006558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endParaRPr lang="en-US" dirty="0"/>
          </a:p>
        </p:txBody>
      </p:sp>
      <p:sp>
        <p:nvSpPr>
          <p:cNvPr id="4" name="Slide Number Placeholder 3"/>
          <p:cNvSpPr>
            <a:spLocks noGrp="1"/>
          </p:cNvSpPr>
          <p:nvPr>
            <p:ph type="sldNum" sz="quarter" idx="12"/>
          </p:nvPr>
        </p:nvSpPr>
        <p:spPr/>
        <p:txBody>
          <a:bodyPr/>
          <a:lstStyle/>
          <a:p>
            <a:fld id="{7DC1BBB0-96F0-4077-A278-0F3FB5C104D3}" type="slidenum">
              <a:rPr lang="en-US" smtClean="0"/>
              <a:t>25</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0806" r="29414"/>
          <a:stretch/>
        </p:blipFill>
        <p:spPr>
          <a:xfrm>
            <a:off x="2531240" y="1192788"/>
            <a:ext cx="2802761" cy="52842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ounded Rectangular Callout 6"/>
          <p:cNvSpPr/>
          <p:nvPr/>
        </p:nvSpPr>
        <p:spPr>
          <a:xfrm rot="1201273">
            <a:off x="5748830" y="2234588"/>
            <a:ext cx="5911079" cy="1905000"/>
          </a:xfrm>
          <a:prstGeom prst="wedgeRoundRectCallout">
            <a:avLst>
              <a:gd name="adj1" fmla="val -18980"/>
              <a:gd name="adj2" fmla="val 7754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a-IR" sz="3200" dirty="0" smtClean="0">
                <a:cs typeface="B Mitra" panose="00000400000000000000" pitchFamily="2" charset="-78"/>
              </a:rPr>
              <a:t>به طور معمول از چه روشهایی برای تدریس در بالین استفاده می کنیم؟</a:t>
            </a:r>
            <a:endParaRPr lang="fa-IR" sz="3200" dirty="0">
              <a:cs typeface="B Mitra" panose="00000400000000000000" pitchFamily="2" charset="-78"/>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2787930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788" y="365126"/>
            <a:ext cx="9120109" cy="1018198"/>
          </a:xfrm>
        </p:spPr>
        <p:txBody>
          <a:bodyPr>
            <a:normAutofit/>
          </a:bodyPr>
          <a:lstStyle/>
          <a:p>
            <a:pPr algn="r" rtl="1"/>
            <a:r>
              <a:rPr lang="fa-IR" sz="4000" b="1" dirty="0">
                <a:cs typeface="B Mitra" panose="00000400000000000000" pitchFamily="2" charset="-78"/>
              </a:rPr>
              <a:t>انواع روش های تدریس در بالین</a:t>
            </a:r>
            <a:endParaRPr lang="en-US" sz="4000" b="1" dirty="0">
              <a:cs typeface="B Mitra" panose="00000400000000000000" pitchFamily="2" charset="-78"/>
            </a:endParaRPr>
          </a:p>
        </p:txBody>
      </p:sp>
      <p:sp>
        <p:nvSpPr>
          <p:cNvPr id="3" name="Content Placeholder 2"/>
          <p:cNvSpPr>
            <a:spLocks noGrp="1"/>
          </p:cNvSpPr>
          <p:nvPr>
            <p:ph idx="1"/>
          </p:nvPr>
        </p:nvSpPr>
        <p:spPr>
          <a:xfrm>
            <a:off x="838200" y="1825625"/>
            <a:ext cx="10515600" cy="1630318"/>
          </a:xfrm>
        </p:spPr>
        <p:txBody>
          <a:bodyPr/>
          <a:lstStyle/>
          <a:p>
            <a:pPr algn="r" rtl="1"/>
            <a:r>
              <a:rPr lang="fa-IR" b="1" dirty="0" smtClean="0">
                <a:cs typeface="B Mitra" panose="00000400000000000000" pitchFamily="2" charset="-78"/>
              </a:rPr>
              <a:t>گزارش صبحگاهی</a:t>
            </a:r>
          </a:p>
          <a:p>
            <a:pPr algn="r" rtl="1"/>
            <a:r>
              <a:rPr lang="fa-IR" b="1" dirty="0">
                <a:cs typeface="B Mitra" panose="00000400000000000000" pitchFamily="2" charset="-78"/>
              </a:rPr>
              <a:t>آموزش بر بالین </a:t>
            </a:r>
            <a:r>
              <a:rPr lang="fa-IR" b="1" dirty="0" smtClean="0">
                <a:cs typeface="B Mitra" panose="00000400000000000000" pitchFamily="2" charset="-78"/>
              </a:rPr>
              <a:t>بیمار </a:t>
            </a:r>
            <a:r>
              <a:rPr lang="fa-IR" dirty="0" smtClean="0">
                <a:cs typeface="B Mitra" panose="00000400000000000000" pitchFamily="2" charset="-78"/>
              </a:rPr>
              <a:t>(راندهای بالینی)</a:t>
            </a:r>
            <a:endParaRPr lang="en-US" dirty="0">
              <a:cs typeface="B Mitra" panose="00000400000000000000" pitchFamily="2" charset="-78"/>
            </a:endParaRPr>
          </a:p>
          <a:p>
            <a:pPr algn="r" rtl="1"/>
            <a:r>
              <a:rPr lang="fa-IR" b="1" dirty="0" smtClean="0">
                <a:cs typeface="B Mitra" panose="00000400000000000000" pitchFamily="2" charset="-78"/>
              </a:rPr>
              <a:t>ژورنال کلاب</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00195"/>
            <a:ext cx="1464415" cy="1371600"/>
          </a:xfrm>
          <a:prstGeom prst="ellipse">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Lst>
          </a:blip>
          <a:srcRect l="6910" t="14271" r="9313"/>
          <a:stretch/>
        </p:blipFill>
        <p:spPr>
          <a:xfrm>
            <a:off x="264554" y="3587957"/>
            <a:ext cx="3821723" cy="2933089"/>
          </a:xfrm>
          <a:prstGeom prst="rect">
            <a:avLst/>
          </a:prstGeom>
        </p:spPr>
      </p:pic>
      <p:pic>
        <p:nvPicPr>
          <p:cNvPr id="7" name="Picture 6"/>
          <p:cNvPicPr>
            <a:picLocks noChangeAspect="1"/>
          </p:cNvPicPr>
          <p:nvPr/>
        </p:nvPicPr>
        <p:blipFill rotWithShape="1">
          <a:blip r:embed="rId6"/>
          <a:srcRect l="18222" r="7356"/>
          <a:stretch/>
        </p:blipFill>
        <p:spPr>
          <a:xfrm>
            <a:off x="4351099" y="3589814"/>
            <a:ext cx="2971827" cy="2931233"/>
          </a:xfrm>
          <a:prstGeom prst="rect">
            <a:avLst/>
          </a:prstGeom>
        </p:spPr>
      </p:pic>
      <p:pic>
        <p:nvPicPr>
          <p:cNvPr id="9" name="Picture 2" descr="https://www.onlinemeded.com/hubfs/Blog%20-%20Instructor%20in%20front%20of%20students%20-%20morning%20report%20-%20whiteboar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7748" y="3596505"/>
            <a:ext cx="4378260" cy="292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4069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642231" cy="1325563"/>
          </a:xfrm>
        </p:spPr>
        <p:txBody>
          <a:bodyPr/>
          <a:lstStyle/>
          <a:p>
            <a:pPr algn="r" rtl="1"/>
            <a:r>
              <a:rPr lang="fa-IR" b="1" dirty="0" smtClean="0">
                <a:cs typeface="B Mitra" panose="00000400000000000000" pitchFamily="2" charset="-78"/>
              </a:rPr>
              <a:t>گزارش صبحگاهی  </a:t>
            </a:r>
            <a:r>
              <a:rPr lang="en-US" b="1" dirty="0" smtClean="0">
                <a:cs typeface="B Mitra" panose="00000400000000000000" pitchFamily="2" charset="-78"/>
              </a:rPr>
              <a:t> </a:t>
            </a:r>
            <a:r>
              <a:rPr lang="en-US" b="1" dirty="0" smtClean="0">
                <a:latin typeface="Times New Roman" panose="02020603050405020304" pitchFamily="18" charset="0"/>
                <a:cs typeface="Times New Roman" panose="02020603050405020304" pitchFamily="18" charset="0"/>
              </a:rPr>
              <a:t>Morning Report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r" rtl="1"/>
            <a:r>
              <a:rPr lang="fa-IR" dirty="0" smtClean="0">
                <a:cs typeface="B Mitra" panose="00000400000000000000" pitchFamily="2" charset="-78"/>
              </a:rPr>
              <a:t>کنفرانس های مبتنی بر بیمار</a:t>
            </a:r>
          </a:p>
          <a:p>
            <a:pPr algn="r" rtl="1"/>
            <a:r>
              <a:rPr lang="fa-IR" dirty="0" smtClean="0">
                <a:cs typeface="B Mitra" panose="00000400000000000000" pitchFamily="2" charset="-78"/>
              </a:rPr>
              <a:t>براساس شواهد از نظر دستیاران گزارش صبحگاهی با ارزش ترین کنفرانس یا فعالیت آموزشی است.</a:t>
            </a:r>
            <a:endParaRPr lang="en-US" dirty="0">
              <a:cs typeface="B Mitra" panose="00000400000000000000" pitchFamily="2" charset="-78"/>
            </a:endParaRPr>
          </a:p>
        </p:txBody>
      </p:sp>
      <p:pic>
        <p:nvPicPr>
          <p:cNvPr id="11266" name="Picture 2" descr="https://www.onlinemeded.com/hubfs/Blog%20-%20Instructor%20in%20front%20of%20students%20-%20morning%20report%20-%20whitebo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391" y="3212490"/>
            <a:ext cx="48768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2048602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502697" cy="1018198"/>
          </a:xfrm>
        </p:spPr>
        <p:txBody>
          <a:bodyPr>
            <a:normAutofit/>
          </a:bodyPr>
          <a:lstStyle/>
          <a:p>
            <a:pPr algn="r" rtl="1"/>
            <a:r>
              <a:rPr lang="fa-IR" sz="4000" b="1" dirty="0">
                <a:cs typeface="B Mitra" panose="00000400000000000000" pitchFamily="2" charset="-78"/>
              </a:rPr>
              <a:t>اهداف گزارش صبحگاهی</a:t>
            </a:r>
            <a:endParaRPr lang="en-US" sz="4000" b="1" dirty="0">
              <a:cs typeface="B Mitra" panose="00000400000000000000" pitchFamily="2" charset="-78"/>
            </a:endParaRPr>
          </a:p>
        </p:txBody>
      </p:sp>
      <p:sp>
        <p:nvSpPr>
          <p:cNvPr id="3" name="Content Placeholder 2"/>
          <p:cNvSpPr>
            <a:spLocks noGrp="1"/>
          </p:cNvSpPr>
          <p:nvPr>
            <p:ph sz="half" idx="1"/>
          </p:nvPr>
        </p:nvSpPr>
        <p:spPr/>
        <p:txBody>
          <a:bodyPr>
            <a:normAutofit/>
          </a:bodyPr>
          <a:lstStyle/>
          <a:p>
            <a:pPr marL="0" indent="0" algn="r" rtl="1">
              <a:buNone/>
            </a:pPr>
            <a:r>
              <a:rPr lang="fa-IR" dirty="0">
                <a:cs typeface="B Mitra" panose="00000400000000000000" pitchFamily="2" charset="-78"/>
              </a:rPr>
              <a:t>ب) ارزیابی تصمیم های بالینی اخذ شده </a:t>
            </a:r>
            <a:r>
              <a:rPr lang="fa-IR" dirty="0" smtClean="0">
                <a:cs typeface="B Mitra" panose="00000400000000000000" pitchFamily="2" charset="-78"/>
              </a:rPr>
              <a:t>و </a:t>
            </a:r>
            <a:r>
              <a:rPr lang="fa-IR" dirty="0">
                <a:cs typeface="B Mitra" panose="00000400000000000000" pitchFamily="2" charset="-78"/>
              </a:rPr>
              <a:t>کیفیت ارائه خدمات</a:t>
            </a:r>
          </a:p>
          <a:p>
            <a:pPr marL="0" indent="0" algn="r" rtl="1">
              <a:buNone/>
            </a:pPr>
            <a:r>
              <a:rPr lang="fa-IR" dirty="0">
                <a:cs typeface="B Mitra" panose="00000400000000000000" pitchFamily="2" charset="-78"/>
              </a:rPr>
              <a:t>ج) شناسایی و گزارش رخدادهای ناخواسته دارویی</a:t>
            </a:r>
          </a:p>
          <a:p>
            <a:pPr marL="0" indent="0" algn="r" rtl="1">
              <a:buNone/>
            </a:pPr>
            <a:r>
              <a:rPr lang="fa-IR" dirty="0">
                <a:cs typeface="B Mitra" panose="00000400000000000000" pitchFamily="2" charset="-78"/>
              </a:rPr>
              <a:t>د) </a:t>
            </a:r>
            <a:r>
              <a:rPr lang="fa-IR" dirty="0" smtClean="0">
                <a:cs typeface="B Mitra" panose="00000400000000000000" pitchFamily="2" charset="-78"/>
              </a:rPr>
              <a:t>تعامل </a:t>
            </a:r>
            <a:r>
              <a:rPr lang="fa-IR" dirty="0">
                <a:cs typeface="B Mitra" panose="00000400000000000000" pitchFamily="2" charset="-78"/>
              </a:rPr>
              <a:t>اجتماعی</a:t>
            </a:r>
          </a:p>
          <a:p>
            <a:pPr marL="0" indent="0" algn="r" rtl="1">
              <a:buNone/>
            </a:pPr>
            <a:endParaRPr lang="fa-IR" dirty="0" smtClean="0">
              <a:cs typeface="B Mitra" panose="00000400000000000000" pitchFamily="2" charset="-78"/>
            </a:endParaRPr>
          </a:p>
        </p:txBody>
      </p:sp>
      <p:sp>
        <p:nvSpPr>
          <p:cNvPr id="4" name="Content Placeholder 3"/>
          <p:cNvSpPr>
            <a:spLocks noGrp="1"/>
          </p:cNvSpPr>
          <p:nvPr>
            <p:ph sz="half" idx="2"/>
          </p:nvPr>
        </p:nvSpPr>
        <p:spPr>
          <a:xfrm>
            <a:off x="6172200" y="1637506"/>
            <a:ext cx="5181600" cy="4727575"/>
          </a:xfrm>
        </p:spPr>
        <p:txBody>
          <a:bodyPr>
            <a:noAutofit/>
          </a:bodyPr>
          <a:lstStyle/>
          <a:p>
            <a:pPr marL="0" indent="0" algn="r" rtl="1">
              <a:buNone/>
            </a:pPr>
            <a:r>
              <a:rPr lang="fa-IR" dirty="0">
                <a:cs typeface="B Mitra" panose="00000400000000000000" pitchFamily="2" charset="-78"/>
              </a:rPr>
              <a:t>الف) آموزش</a:t>
            </a:r>
          </a:p>
          <a:p>
            <a:pPr algn="r" rtl="1">
              <a:buFontTx/>
              <a:buChar char="-"/>
            </a:pPr>
            <a:r>
              <a:rPr lang="fa-IR" sz="2600" dirty="0">
                <a:cs typeface="B Mitra" panose="00000400000000000000" pitchFamily="2" charset="-78"/>
              </a:rPr>
              <a:t>آموزش مبتنی بر بیمار</a:t>
            </a:r>
          </a:p>
          <a:p>
            <a:pPr algn="r" rtl="1">
              <a:buFontTx/>
              <a:buChar char="-"/>
            </a:pPr>
            <a:r>
              <a:rPr lang="fa-IR" sz="2600" dirty="0">
                <a:cs typeface="B Mitra" panose="00000400000000000000" pitchFamily="2" charset="-78"/>
              </a:rPr>
              <a:t>مرور و برنامه ریزی درباره رسیدگی به مشکل بیمار</a:t>
            </a:r>
          </a:p>
          <a:p>
            <a:pPr algn="r" rtl="1">
              <a:buFontTx/>
              <a:buChar char="-"/>
            </a:pPr>
            <a:r>
              <a:rPr lang="fa-IR" sz="2600" dirty="0" smtClean="0">
                <a:cs typeface="B Mitra" panose="00000400000000000000" pitchFamily="2" charset="-78"/>
              </a:rPr>
              <a:t>تقویت مهارت استدلال بالینی</a:t>
            </a:r>
          </a:p>
          <a:p>
            <a:pPr algn="r" rtl="1">
              <a:buFontTx/>
              <a:buChar char="-"/>
            </a:pPr>
            <a:r>
              <a:rPr lang="fa-IR" sz="2600" dirty="0" smtClean="0">
                <a:cs typeface="B Mitra" panose="00000400000000000000" pitchFamily="2" charset="-78"/>
              </a:rPr>
              <a:t>شناسایی نواقص و کمبودها در یادگیری</a:t>
            </a:r>
          </a:p>
          <a:p>
            <a:pPr algn="r" rtl="1">
              <a:buFontTx/>
              <a:buChar char="-"/>
            </a:pPr>
            <a:r>
              <a:rPr lang="fa-IR" sz="2600" dirty="0" smtClean="0">
                <a:cs typeface="B Mitra" panose="00000400000000000000" pitchFamily="2" charset="-78"/>
              </a:rPr>
              <a:t>آموزش اسکریپتهای بالینی</a:t>
            </a:r>
          </a:p>
          <a:p>
            <a:pPr algn="r" rtl="1">
              <a:buFontTx/>
              <a:buChar char="-"/>
            </a:pPr>
            <a:r>
              <a:rPr lang="fa-IR" sz="2600" dirty="0" smtClean="0">
                <a:cs typeface="B Mitra" panose="00000400000000000000" pitchFamily="2" charset="-78"/>
              </a:rPr>
              <a:t>تقویت مهارت ارائه </a:t>
            </a:r>
            <a:r>
              <a:rPr lang="fa-IR" sz="2600" dirty="0">
                <a:cs typeface="B Mitra" panose="00000400000000000000" pitchFamily="2" charset="-78"/>
              </a:rPr>
              <a:t>نمودن</a:t>
            </a:r>
          </a:p>
          <a:p>
            <a:pPr algn="r" rtl="1">
              <a:buFontTx/>
              <a:buChar char="-"/>
            </a:pPr>
            <a:r>
              <a:rPr lang="fa-IR" sz="2600" dirty="0">
                <a:cs typeface="B Mitra" panose="00000400000000000000" pitchFamily="2" charset="-78"/>
              </a:rPr>
              <a:t>مشخص نمودن نحوه </a:t>
            </a:r>
            <a:r>
              <a:rPr lang="fa-IR" sz="2600" dirty="0" smtClean="0">
                <a:cs typeface="B Mitra" panose="00000400000000000000" pitchFamily="2" charset="-78"/>
              </a:rPr>
              <a:t>برخورد </a:t>
            </a:r>
            <a:r>
              <a:rPr lang="fa-IR" sz="2600" dirty="0">
                <a:cs typeface="B Mitra" panose="00000400000000000000" pitchFamily="2" charset="-78"/>
              </a:rPr>
              <a:t>با بیمار</a:t>
            </a:r>
          </a:p>
          <a:p>
            <a:pPr algn="r" rtl="1">
              <a:buFontTx/>
              <a:buChar char="-"/>
            </a:pPr>
            <a:r>
              <a:rPr lang="fa-IR" sz="2600" dirty="0">
                <a:cs typeface="B Mitra" panose="00000400000000000000" pitchFamily="2" charset="-78"/>
              </a:rPr>
              <a:t>ارتقای مهارتهای تصمیم گیری</a:t>
            </a:r>
          </a:p>
          <a:p>
            <a:pPr algn="r" rtl="1">
              <a:buFontTx/>
              <a:buChar char="-"/>
            </a:pPr>
            <a:r>
              <a:rPr lang="fa-IR" sz="2600" dirty="0">
                <a:cs typeface="B Mitra" panose="00000400000000000000" pitchFamily="2" charset="-78"/>
              </a:rPr>
              <a:t>آموزش موارد </a:t>
            </a:r>
            <a:r>
              <a:rPr lang="fa-IR" sz="2600" dirty="0" smtClean="0">
                <a:cs typeface="B Mitra" panose="00000400000000000000" pitchFamily="2" charset="-78"/>
              </a:rPr>
              <a:t>اخلاقی</a:t>
            </a:r>
            <a:endParaRPr lang="fa-IR" sz="2600" dirty="0">
              <a:cs typeface="B Mitra" panose="00000400000000000000" pitchFamily="2" charset="-78"/>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4283209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95338" cy="1325563"/>
          </a:xfrm>
        </p:spPr>
        <p:txBody>
          <a:bodyPr>
            <a:normAutofit/>
          </a:bodyPr>
          <a:lstStyle/>
          <a:p>
            <a:pPr algn="r" rtl="1"/>
            <a:r>
              <a:rPr lang="fa-IR" sz="4000" b="1" dirty="0">
                <a:cs typeface="B Mitra" panose="00000400000000000000" pitchFamily="2" charset="-78"/>
              </a:rPr>
              <a:t>نکات کلیدی درباره نحوه برگزاری گزارش صبحگاهی</a:t>
            </a:r>
            <a:endParaRPr lang="en-US" sz="4000" b="1" dirty="0">
              <a:cs typeface="B Mitra" panose="00000400000000000000" pitchFamily="2" charset="-78"/>
            </a:endParaRPr>
          </a:p>
        </p:txBody>
      </p:sp>
      <p:sp>
        <p:nvSpPr>
          <p:cNvPr id="3" name="Content Placeholder 2"/>
          <p:cNvSpPr>
            <a:spLocks noGrp="1"/>
          </p:cNvSpPr>
          <p:nvPr>
            <p:ph idx="1"/>
          </p:nvPr>
        </p:nvSpPr>
        <p:spPr>
          <a:xfrm>
            <a:off x="838200" y="1825624"/>
            <a:ext cx="10515600" cy="4751021"/>
          </a:xfrm>
        </p:spPr>
        <p:txBody>
          <a:bodyPr>
            <a:normAutofit/>
          </a:bodyPr>
          <a:lstStyle/>
          <a:p>
            <a:pPr algn="r" rtl="1"/>
            <a:r>
              <a:rPr lang="fa-IR" dirty="0" smtClean="0">
                <a:cs typeface="B Mitra" panose="00000400000000000000" pitchFamily="2" charset="-78"/>
              </a:rPr>
              <a:t>تمرکز بر روی آموزش و یادگیری مهارتهای مختلف بصورت مرحله به مرحله و متناسب با سال تحصیلی آنها </a:t>
            </a:r>
          </a:p>
          <a:p>
            <a:pPr algn="r" rtl="1"/>
            <a:r>
              <a:rPr lang="fa-IR" dirty="0" smtClean="0">
                <a:cs typeface="B Mitra" panose="00000400000000000000" pitchFamily="2" charset="-78"/>
              </a:rPr>
              <a:t>انتخاب بیمارانی که نکات اصلی آموزشی به همراه دارند براساس ملاکهای مشخص شده انتخاب بیمار</a:t>
            </a:r>
          </a:p>
          <a:p>
            <a:pPr algn="r" rtl="1"/>
            <a:r>
              <a:rPr lang="fa-IR" dirty="0" smtClean="0">
                <a:cs typeface="B Mitra" panose="00000400000000000000" pitchFamily="2" charset="-78"/>
              </a:rPr>
              <a:t>رهبری و هدایت بحث درباره بیمار توسط یک فرد مشخص </a:t>
            </a:r>
          </a:p>
          <a:p>
            <a:pPr algn="r" rtl="1"/>
            <a:r>
              <a:rPr lang="fa-IR" dirty="0" smtClean="0">
                <a:cs typeface="B Mitra" panose="00000400000000000000" pitchFamily="2" charset="-78"/>
              </a:rPr>
              <a:t>ماهی یکبار تمام بیماران معرفی شده در طول ماه مرور و پیگیری ها و سرانجام تشخیصی- درمانی آنها ارائه شود (سیر بیماری از اغاز تا سرانجام)</a:t>
            </a:r>
          </a:p>
          <a:p>
            <a:pPr algn="r" rtl="1"/>
            <a:r>
              <a:rPr lang="fa-IR" dirty="0" smtClean="0">
                <a:cs typeface="B Mitra" panose="00000400000000000000" pitchFamily="2" charset="-78"/>
              </a:rPr>
              <a:t>ارائه یک مقاله مروری در مورد بیماران معرفی شده و مرور نقادانه مقالات در گزارش صبحگاهی</a:t>
            </a:r>
          </a:p>
          <a:p>
            <a:pPr algn="r" rtl="1"/>
            <a:r>
              <a:rPr lang="fa-IR" dirty="0" smtClean="0">
                <a:cs typeface="B Mitra" panose="00000400000000000000" pitchFamily="2" charset="-78"/>
              </a:rPr>
              <a:t>برنامه ریزی و تعیین اهداف یادگیری برای هر ماه</a:t>
            </a:r>
          </a:p>
          <a:p>
            <a:pPr algn="r" rtl="1"/>
            <a:endParaRPr lang="fa-IR" dirty="0" smtClean="0">
              <a:cs typeface="B Mitra" panose="00000400000000000000" pitchFamily="2" charset="-78"/>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249911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01597" y="363229"/>
            <a:ext cx="8944021" cy="823667"/>
          </a:xfrm>
        </p:spPr>
        <p:txBody>
          <a:bodyPr/>
          <a:lstStyle/>
          <a:p>
            <a:pPr algn="r" rtl="1"/>
            <a:r>
              <a:rPr lang="fa-IR" sz="3200" b="1" dirty="0">
                <a:cs typeface="B Mitra" panose="00000400000000000000" pitchFamily="2" charset="-78"/>
              </a:rPr>
              <a:t>اهداف</a:t>
            </a:r>
            <a:r>
              <a:rPr lang="fa-IR" dirty="0" smtClean="0">
                <a:cs typeface="B Mitra" panose="00000400000000000000" pitchFamily="2" charset="-78"/>
              </a:rPr>
              <a:t> </a:t>
            </a:r>
            <a:r>
              <a:rPr lang="fa-IR" sz="3200" b="1" dirty="0">
                <a:cs typeface="B Mitra" panose="00000400000000000000" pitchFamily="2" charset="-78"/>
              </a:rPr>
              <a:t>آموزشی</a:t>
            </a:r>
            <a:endParaRPr lang="en-US" sz="3200" b="1" dirty="0">
              <a:cs typeface="B Mitra" panose="00000400000000000000" pitchFamily="2" charset="-78"/>
            </a:endParaRPr>
          </a:p>
        </p:txBody>
      </p:sp>
      <p:sp>
        <p:nvSpPr>
          <p:cNvPr id="14" name="Content Placeholder 13"/>
          <p:cNvSpPr>
            <a:spLocks noGrp="1"/>
          </p:cNvSpPr>
          <p:nvPr>
            <p:ph idx="1"/>
          </p:nvPr>
        </p:nvSpPr>
        <p:spPr>
          <a:xfrm>
            <a:off x="1570999" y="1784350"/>
            <a:ext cx="9074619" cy="4572000"/>
          </a:xfrm>
        </p:spPr>
        <p:txBody>
          <a:bodyPr/>
          <a:lstStyle/>
          <a:p>
            <a:pPr algn="r" rtl="1"/>
            <a:r>
              <a:rPr lang="fa-IR" dirty="0" smtClean="0">
                <a:cs typeface="B Nazanin" panose="00000400000000000000" pitchFamily="2" charset="-78"/>
              </a:rPr>
              <a:t>آشنایی با مفاهیم کلیدی آموزش، تدریس و یادگیری</a:t>
            </a:r>
            <a:endParaRPr lang="en-US" dirty="0">
              <a:cs typeface="B Nazanin" panose="00000400000000000000" pitchFamily="2" charset="-78"/>
            </a:endParaRPr>
          </a:p>
          <a:p>
            <a:pPr algn="r" rtl="1"/>
            <a:r>
              <a:rPr lang="fa-IR" dirty="0" smtClean="0">
                <a:cs typeface="B Nazanin" panose="00000400000000000000" pitchFamily="2" charset="-78"/>
              </a:rPr>
              <a:t>آشنایی با نقش مدرس در تدریس</a:t>
            </a:r>
          </a:p>
          <a:p>
            <a:pPr algn="r" rtl="1"/>
            <a:r>
              <a:rPr lang="fa-IR" dirty="0" smtClean="0">
                <a:cs typeface="B Mitra" panose="00000400000000000000" pitchFamily="2" charset="-78"/>
              </a:rPr>
              <a:t>آشنایی با آموزش </a:t>
            </a:r>
            <a:r>
              <a:rPr lang="fa-IR" dirty="0">
                <a:cs typeface="B Mitra" panose="00000400000000000000" pitchFamily="2" charset="-78"/>
              </a:rPr>
              <a:t>بالینی- یادگیری </a:t>
            </a:r>
            <a:r>
              <a:rPr lang="fa-IR" dirty="0" smtClean="0">
                <a:cs typeface="B Mitra" panose="00000400000000000000" pitchFamily="2" charset="-78"/>
              </a:rPr>
              <a:t>بالینی</a:t>
            </a:r>
          </a:p>
          <a:p>
            <a:pPr algn="r" rtl="1"/>
            <a:r>
              <a:rPr lang="fa-IR" dirty="0" smtClean="0">
                <a:cs typeface="B Mitra" panose="00000400000000000000" pitchFamily="2" charset="-78"/>
              </a:rPr>
              <a:t>آشنایی با مدل </a:t>
            </a:r>
            <a:r>
              <a:rPr lang="fa-IR" dirty="0">
                <a:cs typeface="B Mitra" panose="00000400000000000000" pitchFamily="2" charset="-78"/>
              </a:rPr>
              <a:t>تکامل یادگیری پِری </a:t>
            </a:r>
            <a:r>
              <a:rPr lang="fa-IR" dirty="0" smtClean="0">
                <a:cs typeface="B Mitra" panose="00000400000000000000" pitchFamily="2" charset="-78"/>
              </a:rPr>
              <a:t>1970</a:t>
            </a:r>
          </a:p>
          <a:p>
            <a:pPr algn="r" rtl="1"/>
            <a:r>
              <a:rPr lang="fa-IR" dirty="0" smtClean="0">
                <a:cs typeface="B Mitra" panose="00000400000000000000" pitchFamily="2" charset="-78"/>
              </a:rPr>
              <a:t>آشنایی انواع </a:t>
            </a:r>
            <a:r>
              <a:rPr lang="fa-IR" dirty="0">
                <a:cs typeface="B Mitra" panose="00000400000000000000" pitchFamily="2" charset="-78"/>
              </a:rPr>
              <a:t>روش های تدریس در </a:t>
            </a:r>
            <a:r>
              <a:rPr lang="fa-IR" dirty="0" smtClean="0">
                <a:cs typeface="B Mitra" panose="00000400000000000000" pitchFamily="2" charset="-78"/>
              </a:rPr>
              <a:t>بالین</a:t>
            </a:r>
          </a:p>
          <a:p>
            <a:pPr algn="r" rtl="1"/>
            <a:r>
              <a:rPr lang="fa-IR" dirty="0" smtClean="0">
                <a:cs typeface="B Mitra" panose="00000400000000000000" pitchFamily="2" charset="-78"/>
              </a:rPr>
              <a:t>آشنایی با گزارش صبحگاهی</a:t>
            </a:r>
            <a:endParaRPr lang="fa-IR" dirty="0" smtClean="0">
              <a:latin typeface="Times New Roman" panose="02020603050405020304" pitchFamily="18" charset="0"/>
              <a:cs typeface="Times New Roman" panose="02020603050405020304" pitchFamily="18" charset="0"/>
            </a:endParaRPr>
          </a:p>
          <a:p>
            <a:pPr algn="r" rtl="1"/>
            <a:r>
              <a:rPr lang="fa-IR" dirty="0" smtClean="0">
                <a:cs typeface="B Mitra" panose="00000400000000000000" pitchFamily="2" charset="-78"/>
              </a:rPr>
              <a:t>آشنایی با آموزش </a:t>
            </a:r>
            <a:r>
              <a:rPr lang="fa-IR" dirty="0">
                <a:cs typeface="B Mitra" panose="00000400000000000000" pitchFamily="2" charset="-78"/>
              </a:rPr>
              <a:t>بر بالین </a:t>
            </a:r>
            <a:r>
              <a:rPr lang="fa-IR" dirty="0" smtClean="0">
                <a:cs typeface="B Mitra" panose="00000400000000000000" pitchFamily="2" charset="-78"/>
              </a:rPr>
              <a:t>بیمار</a:t>
            </a:r>
          </a:p>
          <a:p>
            <a:pPr algn="r" rtl="1"/>
            <a:r>
              <a:rPr lang="fa-IR" dirty="0" smtClean="0">
                <a:cs typeface="B Mitra" panose="00000400000000000000" pitchFamily="2" charset="-78"/>
              </a:rPr>
              <a:t>آشنایی با ژورنال کلاب</a:t>
            </a:r>
            <a:endParaRPr lang="en-US" dirty="0">
              <a:cs typeface="B Nazanin" panose="00000400000000000000" pitchFamily="2" charset="-78"/>
            </a:endParaRPr>
          </a:p>
        </p:txBody>
      </p:sp>
      <p:sp>
        <p:nvSpPr>
          <p:cNvPr id="2" name="Slide Number Placeholder 1"/>
          <p:cNvSpPr>
            <a:spLocks noGrp="1"/>
          </p:cNvSpPr>
          <p:nvPr>
            <p:ph type="sldNum" sz="quarter" idx="12"/>
          </p:nvPr>
        </p:nvSpPr>
        <p:spPr/>
        <p:txBody>
          <a:bodyPr/>
          <a:lstStyle/>
          <a:p>
            <a:fld id="{7DC1BBB0-96F0-4077-A278-0F3FB5C104D3}" type="slidenum">
              <a:rPr lang="en-US" smtClean="0"/>
              <a:t>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999" r="15001"/>
          <a:stretch/>
        </p:blipFill>
        <p:spPr>
          <a:xfrm>
            <a:off x="10645618" y="89263"/>
            <a:ext cx="1464415" cy="1371600"/>
          </a:xfrm>
          <a:prstGeom prst="ellipse">
            <a:avLst/>
          </a:prstGeom>
          <a:ln>
            <a:noFill/>
          </a:ln>
          <a:effectLst>
            <a:softEdge rad="112500"/>
          </a:effectLst>
        </p:spPr>
      </p:pic>
    </p:spTree>
    <p:extLst>
      <p:ext uri="{BB962C8B-B14F-4D97-AF65-F5344CB8AC3E}">
        <p14:creationId xmlns:p14="http://schemas.microsoft.com/office/powerpoint/2010/main" val="139806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02697" cy="1325563"/>
          </a:xfrm>
        </p:spPr>
        <p:txBody>
          <a:bodyPr>
            <a:normAutofit/>
          </a:bodyPr>
          <a:lstStyle/>
          <a:p>
            <a:pPr algn="r" rtl="1"/>
            <a:r>
              <a:rPr lang="fa-IR" sz="4000" b="1" dirty="0">
                <a:cs typeface="B Mitra" panose="00000400000000000000" pitchFamily="2" charset="-78"/>
              </a:rPr>
              <a:t>نکات کلیدی درباره نحوه برگزاری گزارش صبحگاهی</a:t>
            </a:r>
            <a:endParaRPr lang="en-US" sz="4000" b="1" dirty="0">
              <a:cs typeface="B Mitra" panose="00000400000000000000" pitchFamily="2" charset="-78"/>
            </a:endParaRPr>
          </a:p>
        </p:txBody>
      </p:sp>
      <p:sp>
        <p:nvSpPr>
          <p:cNvPr id="3" name="Content Placeholder 2"/>
          <p:cNvSpPr>
            <a:spLocks noGrp="1"/>
          </p:cNvSpPr>
          <p:nvPr>
            <p:ph idx="1"/>
          </p:nvPr>
        </p:nvSpPr>
        <p:spPr>
          <a:xfrm>
            <a:off x="838200" y="1825625"/>
            <a:ext cx="10515600" cy="4668960"/>
          </a:xfrm>
        </p:spPr>
        <p:txBody>
          <a:bodyPr>
            <a:normAutofit/>
          </a:bodyPr>
          <a:lstStyle/>
          <a:p>
            <a:pPr algn="r" rtl="1"/>
            <a:r>
              <a:rPr lang="fa-IR" dirty="0" smtClean="0">
                <a:cs typeface="B Mitra" panose="00000400000000000000" pitchFamily="2" charset="-78"/>
              </a:rPr>
              <a:t>وجود سیستم پایش درونی</a:t>
            </a:r>
          </a:p>
          <a:p>
            <a:pPr marL="1887538" indent="-398463" algn="r" rtl="1">
              <a:buFont typeface="Wingdings" panose="05000000000000000000" pitchFamily="2" charset="2"/>
              <a:buChar char="ü"/>
            </a:pPr>
            <a:r>
              <a:rPr lang="fa-IR" dirty="0" smtClean="0">
                <a:cs typeface="B Mitra" panose="00000400000000000000" pitchFamily="2" charset="-78"/>
              </a:rPr>
              <a:t>بررسی دوره ای محتوای جلسات در راستای پوشش اهداف آموزشی</a:t>
            </a:r>
          </a:p>
          <a:p>
            <a:pPr marL="1887538" indent="-398463" algn="r" rtl="1">
              <a:buFont typeface="Wingdings" panose="05000000000000000000" pitchFamily="2" charset="2"/>
              <a:buChar char="ü"/>
            </a:pPr>
            <a:r>
              <a:rPr lang="fa-IR" dirty="0" smtClean="0">
                <a:cs typeface="B Mitra" panose="00000400000000000000" pitchFamily="2" charset="-78"/>
              </a:rPr>
              <a:t>پیشگیری از معرفی موارد تکراری</a:t>
            </a:r>
          </a:p>
          <a:p>
            <a:pPr marL="1887538" indent="-398463" algn="r" rtl="1">
              <a:buFont typeface="Wingdings" panose="05000000000000000000" pitchFamily="2" charset="2"/>
              <a:buChar char="ü"/>
            </a:pPr>
            <a:r>
              <a:rPr lang="fa-IR" dirty="0" smtClean="0">
                <a:cs typeface="B Mitra" panose="00000400000000000000" pitchFamily="2" charset="-78"/>
              </a:rPr>
              <a:t>راهنمایی در مورد انتخاب بیماران برای جلسات آتی</a:t>
            </a:r>
          </a:p>
          <a:p>
            <a:pPr marL="1887538" indent="-398463" algn="r" rtl="1">
              <a:buFont typeface="Wingdings" panose="05000000000000000000" pitchFamily="2" charset="2"/>
              <a:buChar char="ü"/>
            </a:pPr>
            <a:r>
              <a:rPr lang="fa-IR" dirty="0" smtClean="0">
                <a:cs typeface="B Mitra" panose="00000400000000000000" pitchFamily="2" charset="-78"/>
              </a:rPr>
              <a:t>تعیین عناوین بحث های لازم در جلسات آینده</a:t>
            </a:r>
          </a:p>
          <a:p>
            <a:pPr algn="r" rtl="1"/>
            <a:r>
              <a:rPr lang="fa-IR" dirty="0">
                <a:cs typeface="B Mitra" panose="00000400000000000000" pitchFamily="2" charset="-78"/>
              </a:rPr>
              <a:t>ایجاد جو آکادمیک ایمن و بدون ترس</a:t>
            </a:r>
          </a:p>
          <a:p>
            <a:pPr algn="r" rtl="1"/>
            <a:r>
              <a:rPr lang="fa-IR" dirty="0">
                <a:cs typeface="B Mitra" panose="00000400000000000000" pitchFamily="2" charset="-78"/>
              </a:rPr>
              <a:t>انجام ارزیابی و دادن بازخورد به فراگیران</a:t>
            </a:r>
          </a:p>
          <a:p>
            <a:pPr algn="r" rtl="1"/>
            <a:r>
              <a:rPr lang="fa-IR" dirty="0">
                <a:cs typeface="B Mitra" panose="00000400000000000000" pitchFamily="2" charset="-78"/>
              </a:rPr>
              <a:t>روش یادگیری فعال جستجو گر و پرسش </a:t>
            </a:r>
            <a:r>
              <a:rPr lang="fa-IR" dirty="0" smtClean="0">
                <a:cs typeface="B Mitra" panose="00000400000000000000" pitchFamily="2" charset="-78"/>
              </a:rPr>
              <a:t>گرا</a:t>
            </a:r>
            <a:endParaRPr lang="fa-IR" dirty="0">
              <a:cs typeface="B Mitra" panose="00000400000000000000" pitchFamily="2" charset="-78"/>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9320563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02697" cy="1325563"/>
          </a:xfrm>
        </p:spPr>
        <p:txBody>
          <a:bodyPr>
            <a:normAutofit/>
          </a:bodyPr>
          <a:lstStyle/>
          <a:p>
            <a:pPr algn="r" rtl="1"/>
            <a:r>
              <a:rPr lang="fa-IR" sz="4000" b="1" dirty="0">
                <a:cs typeface="B Mitra" panose="00000400000000000000" pitchFamily="2" charset="-78"/>
              </a:rPr>
              <a:t>نکات کلیدی درباره نحوه برگزاری گزارش صبحگاهی</a:t>
            </a:r>
            <a:endParaRPr lang="en-US" sz="4000" b="1" dirty="0">
              <a:cs typeface="B Mitra" panose="00000400000000000000" pitchFamily="2" charset="-78"/>
            </a:endParaRPr>
          </a:p>
        </p:txBody>
      </p:sp>
      <p:sp>
        <p:nvSpPr>
          <p:cNvPr id="3" name="Content Placeholder 2"/>
          <p:cNvSpPr>
            <a:spLocks noGrp="1"/>
          </p:cNvSpPr>
          <p:nvPr>
            <p:ph idx="1"/>
          </p:nvPr>
        </p:nvSpPr>
        <p:spPr>
          <a:xfrm>
            <a:off x="838200" y="1825625"/>
            <a:ext cx="10515600" cy="4668960"/>
          </a:xfrm>
        </p:spPr>
        <p:txBody>
          <a:bodyPr>
            <a:normAutofit/>
          </a:bodyPr>
          <a:lstStyle/>
          <a:p>
            <a:pPr marL="280988" indent="-222250" algn="r" rtl="1">
              <a:tabLst>
                <a:tab pos="398463" algn="l"/>
              </a:tabLst>
            </a:pPr>
            <a:r>
              <a:rPr lang="fa-IR" dirty="0" smtClean="0">
                <a:cs typeface="B Mitra" panose="00000400000000000000" pitchFamily="2" charset="-78"/>
              </a:rPr>
              <a:t>ثبت </a:t>
            </a:r>
            <a:r>
              <a:rPr lang="fa-IR" dirty="0">
                <a:cs typeface="B Mitra" panose="00000400000000000000" pitchFamily="2" charset="-78"/>
              </a:rPr>
              <a:t>جزئیات بیماران معرفی شده و بحث های انجام شده در هر جلسه </a:t>
            </a:r>
          </a:p>
          <a:p>
            <a:pPr marL="280988" indent="-222250" algn="r" rtl="1">
              <a:tabLst>
                <a:tab pos="398463" algn="l"/>
              </a:tabLst>
            </a:pPr>
            <a:r>
              <a:rPr lang="fa-IR" dirty="0">
                <a:cs typeface="B Mitra" panose="00000400000000000000" pitchFamily="2" charset="-78"/>
              </a:rPr>
              <a:t>قرار دادن موارد و نکات اموزشی مهم در رابطه با بیمارن معرفی شده بر روی سایت دانشگاه </a:t>
            </a:r>
          </a:p>
          <a:p>
            <a:pPr marL="280988" indent="-222250" algn="r" rtl="1">
              <a:tabLst>
                <a:tab pos="398463" algn="l"/>
              </a:tabLst>
            </a:pPr>
            <a:r>
              <a:rPr lang="fa-IR" dirty="0">
                <a:cs typeface="B Mitra" panose="00000400000000000000" pitchFamily="2" charset="-78"/>
              </a:rPr>
              <a:t>وجود سیستم ثبت و آرشیو منسجم و منظم اطلاعات بیمارن معرفی شده برای پایش محتوا و انطباق با برنامه </a:t>
            </a:r>
            <a:r>
              <a:rPr lang="fa-IR" dirty="0" smtClean="0">
                <a:cs typeface="B Mitra" panose="00000400000000000000" pitchFamily="2" charset="-78"/>
              </a:rPr>
              <a:t>آموزشی</a:t>
            </a:r>
          </a:p>
          <a:p>
            <a:pPr marL="280988" indent="-222250" algn="r" rtl="1">
              <a:tabLst>
                <a:tab pos="398463" algn="l"/>
              </a:tabLst>
            </a:pPr>
            <a:r>
              <a:rPr lang="fa-IR" dirty="0" smtClean="0">
                <a:cs typeface="B Mitra" panose="00000400000000000000" pitchFamily="2" charset="-78"/>
              </a:rPr>
              <a:t>شرکت استادان و دستیاران از رشته های مختلف</a:t>
            </a:r>
          </a:p>
          <a:p>
            <a:pPr marL="280988" indent="-222250" algn="r" rtl="1">
              <a:tabLst>
                <a:tab pos="398463" algn="l"/>
              </a:tabLst>
            </a:pPr>
            <a:r>
              <a:rPr lang="fa-IR" dirty="0" smtClean="0">
                <a:cs typeface="B Mitra" panose="00000400000000000000" pitchFamily="2" charset="-78"/>
              </a:rPr>
              <a:t>پیام آموزشی گزارش صبحگاهی در قالب چند جمله در اختیار شرکت کنندگان قرار گیرد.</a:t>
            </a:r>
          </a:p>
          <a:p>
            <a:pPr marL="280988" indent="-222250" algn="r" rtl="1">
              <a:tabLst>
                <a:tab pos="398463" algn="l"/>
              </a:tabLst>
            </a:pPr>
            <a:r>
              <a:rPr lang="fa-IR" dirty="0" smtClean="0">
                <a:cs typeface="B Mitra" panose="00000400000000000000" pitchFamily="2" charset="-78"/>
              </a:rPr>
              <a:t>مدت زمان 1 ساعت</a:t>
            </a:r>
          </a:p>
          <a:p>
            <a:pPr marL="280988" indent="-222250" algn="r" rtl="1">
              <a:tabLst>
                <a:tab pos="398463" algn="l"/>
              </a:tabLst>
            </a:pPr>
            <a:r>
              <a:rPr lang="fa-IR" dirty="0" smtClean="0">
                <a:cs typeface="B Mitra" panose="00000400000000000000" pitchFamily="2" charset="-78"/>
              </a:rPr>
              <a:t>هر 20 تا 25 دقیقه یک بیمار معرفی شود</a:t>
            </a:r>
          </a:p>
          <a:p>
            <a:pPr marL="280988" indent="-222250" algn="r" rtl="1">
              <a:tabLst>
                <a:tab pos="398463" algn="l"/>
              </a:tabLst>
            </a:pPr>
            <a:r>
              <a:rPr lang="fa-IR" dirty="0" smtClean="0">
                <a:cs typeface="B Mitra" panose="00000400000000000000" pitchFamily="2" charset="-78"/>
              </a:rPr>
              <a:t>استفاده از ابزارهای تشویقی</a:t>
            </a:r>
            <a:endParaRPr lang="fa-IR" dirty="0">
              <a:cs typeface="B Mitra" panose="00000400000000000000" pitchFamily="2" charset="-78"/>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5627471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r>
              <a:rPr lang="fa-IR" dirty="0" smtClean="0">
                <a:cs typeface="B Mitra" panose="00000400000000000000" pitchFamily="2" charset="-78"/>
              </a:rPr>
              <a:t>موقعیتی </a:t>
            </a:r>
            <a:r>
              <a:rPr lang="fa-IR" dirty="0">
                <a:cs typeface="B Mitra" panose="00000400000000000000" pitchFamily="2" charset="-78"/>
              </a:rPr>
              <a:t>را برای استادان و دانشجویان فراهم می کند تا چگونگی سیر اندیشیدن خود را در این گونه موارد ارائه کرده و دیگران را هم شریک کنند.</a:t>
            </a:r>
            <a:endParaRPr lang="en-US" dirty="0">
              <a:cs typeface="B Mitra" panose="00000400000000000000" pitchFamily="2" charset="-78"/>
            </a:endParaRPr>
          </a:p>
          <a:p>
            <a:pPr marL="0" indent="0" algn="r" rtl="1">
              <a:buNone/>
            </a:pPr>
            <a:r>
              <a:rPr lang="fa-IR" dirty="0" smtClean="0">
                <a:cs typeface="B Mitra" panose="00000400000000000000" pitchFamily="2" charset="-78"/>
              </a:rPr>
              <a:t>-چه چیز جدید یا منحصر به فردی در مراقبت از این بیمار وجود داشته که برای مراقبت از بیماران آینده بتوان به کار برد؟</a:t>
            </a:r>
          </a:p>
          <a:p>
            <a:pPr marL="0" indent="0" algn="r" rtl="1">
              <a:buNone/>
            </a:pPr>
            <a:r>
              <a:rPr lang="fa-IR" dirty="0" smtClean="0">
                <a:cs typeface="B Mitra" panose="00000400000000000000" pitchFamily="2" charset="-78"/>
              </a:rPr>
              <a:t>- چطور آنها معرفی بیمار و مشکلات وی را تجزیه و تحلیل نمودند؟</a:t>
            </a:r>
          </a:p>
          <a:p>
            <a:pPr marL="0" indent="0" algn="r" rtl="1">
              <a:buNone/>
            </a:pPr>
            <a:r>
              <a:rPr lang="fa-IR" dirty="0" smtClean="0">
                <a:cs typeface="B Mitra" panose="00000400000000000000" pitchFamily="2" charset="-78"/>
              </a:rPr>
              <a:t>- چطور ایشان بسیاری از بخش های داده ها را ترکیب کردند؟</a:t>
            </a:r>
          </a:p>
          <a:p>
            <a:pPr marL="0" indent="0" algn="r" rtl="1">
              <a:buNone/>
            </a:pPr>
            <a:r>
              <a:rPr lang="fa-IR" dirty="0" smtClean="0">
                <a:cs typeface="B Mitra" panose="00000400000000000000" pitchFamily="2" charset="-78"/>
              </a:rPr>
              <a:t>- چطور تشخیص و درمان وی را به صورت گذشته نگر ارزیابی نمودند؟</a:t>
            </a:r>
            <a:endParaRPr lang="en-US" dirty="0">
              <a:cs typeface="B Mitra" panose="00000400000000000000" pitchFamily="2" charset="-78"/>
            </a:endParaRPr>
          </a:p>
        </p:txBody>
      </p:sp>
      <p:sp>
        <p:nvSpPr>
          <p:cNvPr id="4" name="Title 1"/>
          <p:cNvSpPr txBox="1">
            <a:spLocks/>
          </p:cNvSpPr>
          <p:nvPr/>
        </p:nvSpPr>
        <p:spPr>
          <a:xfrm>
            <a:off x="838200" y="365125"/>
            <a:ext cx="95026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fa-IR" sz="4000" b="1" smtClean="0">
                <a:cs typeface="B Mitra" panose="00000400000000000000" pitchFamily="2" charset="-78"/>
              </a:rPr>
              <a:t>نکات کلیدی درباره نحوه برگزاری گزارش صبحگاهی</a:t>
            </a:r>
            <a:endParaRPr lang="en-US" sz="4000" b="1" dirty="0">
              <a:cs typeface="B Mitra" panose="00000400000000000000" pitchFamily="2" charset="-78"/>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3931853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rtl="1"/>
            <a:r>
              <a:rPr lang="fa-IR" dirty="0" smtClean="0">
                <a:cs typeface="B Mitra" panose="00000400000000000000" pitchFamily="2" charset="-78"/>
              </a:rPr>
              <a:t> انتخاب بیماران در گزارش صبحگاهی</a:t>
            </a:r>
          </a:p>
          <a:p>
            <a:pPr marL="0" indent="0" algn="r" rtl="1">
              <a:buNone/>
            </a:pPr>
            <a:r>
              <a:rPr lang="fa-IR" dirty="0">
                <a:cs typeface="B Mitra" panose="00000400000000000000" pitchFamily="2" charset="-78"/>
              </a:rPr>
              <a:t>- از خو بپرسید چه چیزی در این بیمار وجود دارد که مطلب مهمی از تشخیص یا درمان را روشن می کند؟</a:t>
            </a:r>
          </a:p>
          <a:p>
            <a:pPr marL="0" indent="0" algn="r" rtl="1">
              <a:buNone/>
            </a:pPr>
            <a:r>
              <a:rPr lang="fa-IR" dirty="0" smtClean="0">
                <a:cs typeface="B Mitra" panose="00000400000000000000" pitchFamily="2" charset="-78"/>
              </a:rPr>
              <a:t>1- بیمارانی که ابهام تشخیصی یا درمانی مهمی داشته باشند.</a:t>
            </a:r>
          </a:p>
          <a:p>
            <a:pPr marL="0" indent="0" algn="r" rtl="1">
              <a:buNone/>
            </a:pPr>
            <a:r>
              <a:rPr lang="fa-IR" dirty="0" smtClean="0">
                <a:cs typeface="B Mitra" panose="00000400000000000000" pitchFamily="2" charset="-78"/>
              </a:rPr>
              <a:t>2- بیمارانی که غیر عادی یا نادر باشند.</a:t>
            </a:r>
          </a:p>
          <a:p>
            <a:pPr marL="0" indent="0" algn="r" rtl="1">
              <a:buNone/>
            </a:pPr>
            <a:r>
              <a:rPr lang="fa-IR" dirty="0" smtClean="0">
                <a:cs typeface="B Mitra" panose="00000400000000000000" pitchFamily="2" charset="-78"/>
              </a:rPr>
              <a:t>3- بیمارانی که رادیوگرافی جالب یا سایر یافته های قابل مشاهده جالب داشته باشند.</a:t>
            </a:r>
          </a:p>
          <a:p>
            <a:pPr marL="0" indent="0" algn="r" rtl="1">
              <a:buNone/>
            </a:pPr>
            <a:r>
              <a:rPr lang="fa-IR" dirty="0" smtClean="0">
                <a:cs typeface="B Mitra" panose="00000400000000000000" pitchFamily="2" charset="-78"/>
              </a:rPr>
              <a:t>4- بیمارانی که در معاینه فیزیکی نکته جالبی داشته باشند.</a:t>
            </a:r>
          </a:p>
          <a:p>
            <a:pPr marL="0" indent="0" algn="r" rtl="1">
              <a:buNone/>
            </a:pPr>
            <a:r>
              <a:rPr lang="fa-IR" dirty="0" smtClean="0">
                <a:cs typeface="B Mitra" panose="00000400000000000000" pitchFamily="2" charset="-78"/>
              </a:rPr>
              <a:t>5- بیمارانی که مورد مناسبی برای مطرح کردن بحث های اخلاقی یا اقتصادی باشند.</a:t>
            </a:r>
          </a:p>
          <a:p>
            <a:pPr marL="0" indent="0" algn="r" rtl="1">
              <a:buNone/>
            </a:pPr>
            <a:r>
              <a:rPr lang="fa-IR" dirty="0" smtClean="0">
                <a:cs typeface="B Mitra" panose="00000400000000000000" pitchFamily="2" charset="-78"/>
              </a:rPr>
              <a:t>6- بیمارانی </a:t>
            </a:r>
            <a:r>
              <a:rPr lang="fa-IR" dirty="0" smtClean="0">
                <a:cs typeface="B Mitra" panose="00000400000000000000" pitchFamily="2" charset="-78"/>
              </a:rPr>
              <a:t>که </a:t>
            </a:r>
            <a:r>
              <a:rPr lang="fa-IR" dirty="0" smtClean="0">
                <a:cs typeface="B Mitra" panose="00000400000000000000" pitchFamily="2" charset="-78"/>
              </a:rPr>
              <a:t>توسط تیم پزشکی بسیار خوب رسیدگی و درمان شده باشند.</a:t>
            </a:r>
          </a:p>
          <a:p>
            <a:pPr algn="r" rtl="1"/>
            <a:endParaRPr lang="en-US" dirty="0">
              <a:cs typeface="B Mitra" panose="00000400000000000000" pitchFamily="2" charset="-78"/>
            </a:endParaRPr>
          </a:p>
        </p:txBody>
      </p:sp>
      <p:sp>
        <p:nvSpPr>
          <p:cNvPr id="4" name="Title 1"/>
          <p:cNvSpPr txBox="1">
            <a:spLocks/>
          </p:cNvSpPr>
          <p:nvPr/>
        </p:nvSpPr>
        <p:spPr>
          <a:xfrm>
            <a:off x="838200" y="365125"/>
            <a:ext cx="95026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fa-IR" sz="4000" b="1" smtClean="0">
                <a:cs typeface="B Mitra" panose="00000400000000000000" pitchFamily="2" charset="-78"/>
              </a:rPr>
              <a:t>نکات کلیدی درباره نحوه برگزاری گزارش صبحگاهی</a:t>
            </a:r>
            <a:endParaRPr lang="en-US" sz="4000" b="1" dirty="0">
              <a:cs typeface="B Mitra" panose="00000400000000000000" pitchFamily="2" charset="-78"/>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42352849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02697" cy="1325563"/>
          </a:xfrm>
        </p:spPr>
        <p:txBody>
          <a:bodyPr>
            <a:normAutofit/>
          </a:bodyPr>
          <a:lstStyle/>
          <a:p>
            <a:pPr algn="r" rtl="1"/>
            <a:r>
              <a:rPr lang="fa-IR" sz="4000" b="1" dirty="0">
                <a:cs typeface="B Mitra" panose="00000400000000000000" pitchFamily="2" charset="-78"/>
              </a:rPr>
              <a:t>آموزش بر بالین بیمار</a:t>
            </a:r>
            <a:endParaRPr lang="en-US" sz="4000" b="1" dirty="0">
              <a:cs typeface="B Mitra" panose="00000400000000000000" pitchFamily="2" charset="-78"/>
            </a:endParaRPr>
          </a:p>
        </p:txBody>
      </p:sp>
      <p:pic>
        <p:nvPicPr>
          <p:cNvPr id="4" name="Picture 3"/>
          <p:cNvPicPr>
            <a:picLocks noChangeAspect="1"/>
          </p:cNvPicPr>
          <p:nvPr/>
        </p:nvPicPr>
        <p:blipFill rotWithShape="1">
          <a:blip r:embed="rId2"/>
          <a:srcRect t="13953"/>
          <a:stretch/>
        </p:blipFill>
        <p:spPr>
          <a:xfrm>
            <a:off x="1588" y="4433459"/>
            <a:ext cx="3542262" cy="2286000"/>
          </a:xfrm>
          <a:prstGeom prst="rect">
            <a:avLst/>
          </a:prstGeom>
        </p:spPr>
      </p:pic>
      <p:sp>
        <p:nvSpPr>
          <p:cNvPr id="3" name="Content Placeholder 2"/>
          <p:cNvSpPr>
            <a:spLocks noGrp="1"/>
          </p:cNvSpPr>
          <p:nvPr>
            <p:ph idx="1"/>
          </p:nvPr>
        </p:nvSpPr>
        <p:spPr>
          <a:xfrm>
            <a:off x="838200" y="1825625"/>
            <a:ext cx="10515599" cy="1501776"/>
          </a:xfrm>
        </p:spPr>
        <p:txBody>
          <a:bodyPr>
            <a:normAutofit/>
          </a:bodyPr>
          <a:lstStyle/>
          <a:p>
            <a:pPr algn="r" rtl="1"/>
            <a:r>
              <a:rPr lang="fa-IR" dirty="0" smtClean="0">
                <a:cs typeface="B Mitra" panose="00000400000000000000" pitchFamily="2" charset="-78"/>
              </a:rPr>
              <a:t>بخشی از راندهای بالینی است. </a:t>
            </a:r>
          </a:p>
          <a:p>
            <a:pPr algn="r" rtl="1"/>
            <a:r>
              <a:rPr lang="fa-IR" dirty="0" smtClean="0">
                <a:cs typeface="B Mitra" panose="00000400000000000000" pitchFamily="2" charset="-78"/>
              </a:rPr>
              <a:t>دانشجو </a:t>
            </a:r>
            <a:r>
              <a:rPr lang="fa-IR" dirty="0">
                <a:cs typeface="B Mitra" panose="00000400000000000000" pitchFamily="2" charset="-78"/>
              </a:rPr>
              <a:t>و استاد در کنار تخت بیمار درباره بیماری وی بحث می کنند یا یک فن تشخیصی درمانی بالینی را نمایش می </a:t>
            </a:r>
            <a:r>
              <a:rPr lang="fa-IR" dirty="0" smtClean="0">
                <a:cs typeface="B Mitra" panose="00000400000000000000" pitchFamily="2" charset="-78"/>
              </a:rPr>
              <a:t>دهند.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
        <p:nvSpPr>
          <p:cNvPr id="7" name="Content Placeholder 2"/>
          <p:cNvSpPr txBox="1">
            <a:spLocks/>
          </p:cNvSpPr>
          <p:nvPr/>
        </p:nvSpPr>
        <p:spPr>
          <a:xfrm>
            <a:off x="838199" y="3191044"/>
            <a:ext cx="10515599" cy="9569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fa-IR" dirty="0" smtClean="0">
                <a:cs typeface="B Mitra" panose="00000400000000000000" pitchFamily="2" charset="-78"/>
              </a:rPr>
              <a:t>دانشجو نحوه ارتباط استاد با بیمار را مشاهده می نماید و در تعامل با بیمار، آموزش مصاحبه کردن، معاینه فیزیکی و مهارت های مشاوره را بیاموزد. </a:t>
            </a:r>
          </a:p>
        </p:txBody>
      </p:sp>
      <p:sp>
        <p:nvSpPr>
          <p:cNvPr id="8" name="Content Placeholder 2"/>
          <p:cNvSpPr txBox="1">
            <a:spLocks/>
          </p:cNvSpPr>
          <p:nvPr/>
        </p:nvSpPr>
        <p:spPr>
          <a:xfrm>
            <a:off x="2984499" y="4147971"/>
            <a:ext cx="8369299" cy="11792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fa-IR" dirty="0" smtClean="0">
                <a:cs typeface="B Mitra" panose="00000400000000000000" pitchFamily="2" charset="-78"/>
              </a:rPr>
              <a:t>معمولاً تعداد مطلوب دانشجویان یا فراگیران برای آموزش بر بالین بیمار 2</a:t>
            </a:r>
            <a:r>
              <a:rPr lang="fa-IR" b="1" dirty="0" smtClean="0">
                <a:cs typeface="B Mitra" panose="00000400000000000000" pitchFamily="2" charset="-78"/>
              </a:rPr>
              <a:t> </a:t>
            </a:r>
            <a:r>
              <a:rPr lang="fa-IR" dirty="0" smtClean="0">
                <a:cs typeface="B Mitra" panose="00000400000000000000" pitchFamily="2" charset="-78"/>
              </a:rPr>
              <a:t>تا</a:t>
            </a:r>
            <a:r>
              <a:rPr lang="fa-IR" b="1" dirty="0" smtClean="0">
                <a:cs typeface="B Mitra" panose="00000400000000000000" pitchFamily="2" charset="-78"/>
              </a:rPr>
              <a:t> </a:t>
            </a:r>
            <a:r>
              <a:rPr lang="fa-IR" dirty="0" smtClean="0">
                <a:cs typeface="B Mitra" panose="00000400000000000000" pitchFamily="2" charset="-78"/>
              </a:rPr>
              <a:t>5</a:t>
            </a:r>
            <a:r>
              <a:rPr lang="fa-IR" b="1" dirty="0" smtClean="0">
                <a:cs typeface="B Mitra" panose="00000400000000000000" pitchFamily="2" charset="-78"/>
              </a:rPr>
              <a:t> </a:t>
            </a:r>
            <a:r>
              <a:rPr lang="fa-IR" dirty="0" smtClean="0">
                <a:cs typeface="B Mitra" panose="00000400000000000000" pitchFamily="2" charset="-78"/>
              </a:rPr>
              <a:t>نفر می باشد.</a:t>
            </a:r>
          </a:p>
        </p:txBody>
      </p:sp>
    </p:spTree>
    <p:extLst>
      <p:ext uri="{BB962C8B-B14F-4D97-AF65-F5344CB8AC3E}">
        <p14:creationId xmlns:p14="http://schemas.microsoft.com/office/powerpoint/2010/main" val="4145237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02697" cy="1325563"/>
          </a:xfrm>
        </p:spPr>
        <p:txBody>
          <a:bodyPr>
            <a:normAutofit/>
          </a:bodyPr>
          <a:lstStyle/>
          <a:p>
            <a:pPr algn="r" rtl="1"/>
            <a:r>
              <a:rPr lang="fa-IR" b="1" dirty="0" smtClean="0">
                <a:cs typeface="B Mitra" panose="00000400000000000000" pitchFamily="2" charset="-78"/>
              </a:rPr>
              <a:t>اهداف آموزش </a:t>
            </a:r>
            <a:r>
              <a:rPr lang="fa-IR" b="1" dirty="0">
                <a:cs typeface="B Mitra" panose="00000400000000000000" pitchFamily="2" charset="-78"/>
              </a:rPr>
              <a:t>بر بالین بیمار</a:t>
            </a:r>
            <a:endParaRPr lang="en-US" b="1" dirty="0">
              <a:cs typeface="B Mitra" panose="00000400000000000000" pitchFamily="2" charset="-78"/>
            </a:endParaRPr>
          </a:p>
        </p:txBody>
      </p:sp>
      <p:sp>
        <p:nvSpPr>
          <p:cNvPr id="3" name="Content Placeholder 2"/>
          <p:cNvSpPr>
            <a:spLocks noGrp="1"/>
          </p:cNvSpPr>
          <p:nvPr>
            <p:ph idx="1"/>
          </p:nvPr>
        </p:nvSpPr>
        <p:spPr>
          <a:xfrm>
            <a:off x="838200" y="1825624"/>
            <a:ext cx="10515600" cy="4551729"/>
          </a:xfrm>
        </p:spPr>
        <p:txBody>
          <a:bodyPr>
            <a:normAutofit/>
          </a:bodyPr>
          <a:lstStyle/>
          <a:p>
            <a:pPr algn="r" rtl="1"/>
            <a:r>
              <a:rPr lang="fa-IR" dirty="0" smtClean="0">
                <a:cs typeface="B Mitra" panose="00000400000000000000" pitchFamily="2" charset="-78"/>
              </a:rPr>
              <a:t>مراقبت از بیمار و آموزش در هم آمیخته و جدایی ناپذیر است.</a:t>
            </a:r>
          </a:p>
          <a:p>
            <a:pPr algn="r" rtl="1"/>
            <a:r>
              <a:rPr lang="fa-IR" dirty="0" smtClean="0">
                <a:cs typeface="B Mitra" panose="00000400000000000000" pitchFamily="2" charset="-78"/>
              </a:rPr>
              <a:t>بهترین آموزش،‌ یادگیری از خود بیمار است.</a:t>
            </a:r>
          </a:p>
          <a:p>
            <a:pPr algn="r" rtl="1"/>
            <a:r>
              <a:rPr lang="fa-IR" dirty="0" smtClean="0">
                <a:cs typeface="B Mitra" panose="00000400000000000000" pitchFamily="2" charset="-78"/>
              </a:rPr>
              <a:t>مشاهده مستقیم مهارتهای مراقبت از بیمار</a:t>
            </a:r>
          </a:p>
          <a:p>
            <a:pPr algn="r" rtl="1"/>
            <a:r>
              <a:rPr lang="fa-IR" dirty="0">
                <a:cs typeface="B Mitra" panose="00000400000000000000" pitchFamily="2" charset="-78"/>
              </a:rPr>
              <a:t>بازخورد فوری به دانشجو </a:t>
            </a:r>
            <a:endParaRPr lang="fa-IR" dirty="0" smtClean="0">
              <a:cs typeface="B Mitra" panose="00000400000000000000" pitchFamily="2" charset="-78"/>
            </a:endParaRPr>
          </a:p>
          <a:p>
            <a:pPr algn="r" rtl="1"/>
            <a:endParaRPr lang="fa-IR" dirty="0" smtClean="0">
              <a:cs typeface="B Mitra" panose="00000400000000000000" pitchFamily="2" charset="-78"/>
            </a:endParaRPr>
          </a:p>
          <a:p>
            <a:pPr algn="r" rtl="1">
              <a:buFont typeface="Wingdings" panose="05000000000000000000" pitchFamily="2" charset="2"/>
              <a:buChar char="ü"/>
            </a:pPr>
            <a:r>
              <a:rPr lang="fa-IR" dirty="0" smtClean="0">
                <a:cs typeface="B Mitra" panose="00000400000000000000" pitchFamily="2" charset="-78"/>
              </a:rPr>
              <a:t> برانگیختن </a:t>
            </a:r>
            <a:r>
              <a:rPr lang="fa-IR" dirty="0">
                <a:cs typeface="B Mitra" panose="00000400000000000000" pitchFamily="2" charset="-78"/>
              </a:rPr>
              <a:t>حس یادگیری در دانشجویان، همانند همکار با فراگیر رفتار کنیم و علاقه خود به آموزش را نشان دهیم.</a:t>
            </a:r>
          </a:p>
          <a:p>
            <a:pPr algn="r" rtl="1">
              <a:buFont typeface="Wingdings" panose="05000000000000000000" pitchFamily="2" charset="2"/>
              <a:buChar char="ü"/>
            </a:pPr>
            <a:r>
              <a:rPr lang="fa-IR" dirty="0" smtClean="0">
                <a:cs typeface="B Mitra" panose="00000400000000000000" pitchFamily="2" charset="-78"/>
              </a:rPr>
              <a:t> مدرس </a:t>
            </a:r>
            <a:r>
              <a:rPr lang="fa-IR" dirty="0">
                <a:cs typeface="B Mitra" panose="00000400000000000000" pitchFamily="2" charset="-78"/>
              </a:rPr>
              <a:t>و دانشجو با یکدیگر ارتباط حرفه ای داشته و به طور مشترک مسئولیت بیمار را برعهده می گیرند.</a:t>
            </a:r>
          </a:p>
          <a:p>
            <a:pPr algn="r" rtl="1"/>
            <a:endParaRPr lang="en-US" dirty="0">
              <a:cs typeface="B Mitra" panose="00000400000000000000" pitchFamily="2" charset="-78"/>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19867997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273522375"/>
              </p:ext>
            </p:extLst>
          </p:nvPr>
        </p:nvGraphicFramePr>
        <p:xfrm>
          <a:off x="598050" y="2803525"/>
          <a:ext cx="11207262" cy="3352800"/>
        </p:xfrm>
        <a:graphic>
          <a:graphicData uri="http://schemas.openxmlformats.org/drawingml/2006/table">
            <a:tbl>
              <a:tblPr firstRow="1" bandRow="1">
                <a:tableStyleId>{5C22544A-7EE6-4342-B048-85BDC9FD1C3A}</a:tableStyleId>
              </a:tblPr>
              <a:tblGrid>
                <a:gridCol w="7010399"/>
                <a:gridCol w="4196863"/>
              </a:tblGrid>
              <a:tr h="370840">
                <a:tc>
                  <a:txBody>
                    <a:bodyPr/>
                    <a:lstStyle/>
                    <a:p>
                      <a:pPr algn="r" rtl="1"/>
                      <a:r>
                        <a:rPr lang="fa-IR" sz="2400" b="1" kern="1200" dirty="0" smtClean="0">
                          <a:solidFill>
                            <a:schemeClr val="lt1"/>
                          </a:solidFill>
                          <a:latin typeface="+mn-lt"/>
                          <a:ea typeface="+mn-ea"/>
                          <a:cs typeface="B Mitra" panose="00000400000000000000" pitchFamily="2" charset="-78"/>
                        </a:rPr>
                        <a:t>اقدامات</a:t>
                      </a:r>
                      <a:endParaRPr lang="en-US" sz="2400" b="1" kern="1200" dirty="0">
                        <a:solidFill>
                          <a:schemeClr val="lt1"/>
                        </a:solidFill>
                        <a:latin typeface="+mn-lt"/>
                        <a:ea typeface="+mn-ea"/>
                        <a:cs typeface="B Mitra" panose="00000400000000000000" pitchFamily="2" charset="-78"/>
                      </a:endParaRPr>
                    </a:p>
                  </a:txBody>
                  <a:tcPr/>
                </a:tc>
                <a:tc>
                  <a:txBody>
                    <a:bodyPr/>
                    <a:lstStyle/>
                    <a:p>
                      <a:pPr algn="r" rtl="1"/>
                      <a:r>
                        <a:rPr lang="fa-IR" sz="2400" dirty="0" smtClean="0">
                          <a:cs typeface="B Mitra" panose="00000400000000000000" pitchFamily="2" charset="-78"/>
                        </a:rPr>
                        <a:t>استراتژی ها</a:t>
                      </a:r>
                      <a:endParaRPr lang="en-US" sz="2400" dirty="0">
                        <a:cs typeface="B Mitra" panose="00000400000000000000" pitchFamily="2" charset="-78"/>
                      </a:endParaRPr>
                    </a:p>
                  </a:txBody>
                  <a:tcPr/>
                </a:tc>
              </a:tr>
              <a:tr h="370840">
                <a:tc>
                  <a:txBody>
                    <a:bodyPr/>
                    <a:lstStyle/>
                    <a:p>
                      <a:pPr marL="0" algn="r" defTabSz="914400" rtl="1" eaLnBrk="1" latinLnBrk="0" hangingPunct="1"/>
                      <a:r>
                        <a:rPr lang="fa-IR" sz="2400" kern="1200" dirty="0" smtClean="0">
                          <a:solidFill>
                            <a:schemeClr val="dk1"/>
                          </a:solidFill>
                          <a:latin typeface="+mn-lt"/>
                          <a:ea typeface="+mn-ea"/>
                          <a:cs typeface="B Mitra" panose="00000400000000000000" pitchFamily="2" charset="-78"/>
                        </a:rPr>
                        <a:t>مرور برنامه درسی، تعیین سطح و میزان پذیرش فراگیران، ایجاد آمادگی در مدرس</a:t>
                      </a:r>
                      <a:endParaRPr lang="en-US" sz="2400" kern="1200" dirty="0">
                        <a:solidFill>
                          <a:schemeClr val="dk1"/>
                        </a:solidFill>
                        <a:latin typeface="+mn-lt"/>
                        <a:ea typeface="+mn-ea"/>
                        <a:cs typeface="B Mitra" panose="00000400000000000000" pitchFamily="2" charset="-78"/>
                      </a:endParaRPr>
                    </a:p>
                  </a:txBody>
                  <a:tcPr/>
                </a:tc>
                <a:tc>
                  <a:txBody>
                    <a:bodyPr/>
                    <a:lstStyle/>
                    <a:p>
                      <a:pPr marL="0" algn="r" defTabSz="914400" rtl="1" eaLnBrk="1" latinLnBrk="0" hangingPunct="1"/>
                      <a:r>
                        <a:rPr lang="fa-IR" sz="2800" kern="1200" dirty="0" smtClean="0">
                          <a:solidFill>
                            <a:schemeClr val="dk1"/>
                          </a:solidFill>
                          <a:latin typeface="+mn-lt"/>
                          <a:ea typeface="+mn-ea"/>
                          <a:cs typeface="B Mitra" panose="00000400000000000000" pitchFamily="2" charset="-78"/>
                        </a:rPr>
                        <a:t>آماده سازی</a:t>
                      </a:r>
                      <a:endParaRPr lang="en-US" sz="2800" kern="1200" dirty="0">
                        <a:solidFill>
                          <a:schemeClr val="dk1"/>
                        </a:solidFill>
                        <a:latin typeface="+mn-lt"/>
                        <a:ea typeface="+mn-ea"/>
                        <a:cs typeface="B Mitra" panose="00000400000000000000" pitchFamily="2" charset="-78"/>
                      </a:endParaRPr>
                    </a:p>
                  </a:txBody>
                  <a:tcPr/>
                </a:tc>
              </a:tr>
              <a:tr h="370840">
                <a:tc>
                  <a:txBody>
                    <a:bodyPr/>
                    <a:lstStyle/>
                    <a:p>
                      <a:pPr algn="r" rtl="1"/>
                      <a:r>
                        <a:rPr lang="fa-IR" sz="2400" kern="1200" dirty="0" smtClean="0">
                          <a:solidFill>
                            <a:schemeClr val="dk1"/>
                          </a:solidFill>
                          <a:latin typeface="+mn-lt"/>
                          <a:ea typeface="+mn-ea"/>
                          <a:cs typeface="B Mitra" panose="00000400000000000000" pitchFamily="2" charset="-78"/>
                        </a:rPr>
                        <a:t>تصمیم دارید کدام</a:t>
                      </a:r>
                      <a:r>
                        <a:rPr lang="fa-IR" sz="2400" kern="1200" baseline="0" dirty="0" smtClean="0">
                          <a:solidFill>
                            <a:schemeClr val="dk1"/>
                          </a:solidFill>
                          <a:latin typeface="+mn-lt"/>
                          <a:ea typeface="+mn-ea"/>
                          <a:cs typeface="B Mitra" panose="00000400000000000000" pitchFamily="2" charset="-78"/>
                        </a:rPr>
                        <a:t> سیستم را آموزش دهید، بر روی کدام جنبه های این سیستم تاکید نمایید، مشاهده عملکرد فراگیران، مشارکت فعال همه فراگیران در یاددهی و یادگیری،‌ انتخاب بیماران مناسب،‌ در نظر گرفتن مدت زمان مناسب</a:t>
                      </a:r>
                      <a:endParaRPr lang="en-US" sz="2400" kern="1200" dirty="0">
                        <a:solidFill>
                          <a:schemeClr val="dk1"/>
                        </a:solidFill>
                        <a:latin typeface="+mn-lt"/>
                        <a:ea typeface="+mn-ea"/>
                        <a:cs typeface="B Mitra" panose="00000400000000000000" pitchFamily="2" charset="-78"/>
                      </a:endParaRPr>
                    </a:p>
                  </a:txBody>
                  <a:tcPr/>
                </a:tc>
                <a:tc>
                  <a:txBody>
                    <a:bodyPr/>
                    <a:lstStyle/>
                    <a:p>
                      <a:pPr algn="r" rtl="1"/>
                      <a:r>
                        <a:rPr lang="fa-IR" sz="2800" kern="1200" dirty="0" smtClean="0">
                          <a:solidFill>
                            <a:schemeClr val="dk1"/>
                          </a:solidFill>
                          <a:latin typeface="+mn-lt"/>
                          <a:ea typeface="+mn-ea"/>
                          <a:cs typeface="B Mitra" panose="00000400000000000000" pitchFamily="2" charset="-78"/>
                        </a:rPr>
                        <a:t>ترسیم شمایی از اهداف آموزشی خود از آموزش بر بالین-</a:t>
                      </a:r>
                      <a:r>
                        <a:rPr lang="fa-IR" sz="2800" kern="1200" baseline="0" dirty="0" smtClean="0">
                          <a:solidFill>
                            <a:schemeClr val="dk1"/>
                          </a:solidFill>
                          <a:latin typeface="+mn-lt"/>
                          <a:ea typeface="+mn-ea"/>
                          <a:cs typeface="B Mitra" panose="00000400000000000000" pitchFamily="2" charset="-78"/>
                        </a:rPr>
                        <a:t> </a:t>
                      </a:r>
                      <a:r>
                        <a:rPr lang="fa-IR" sz="2800" kern="1200" dirty="0" smtClean="0">
                          <a:solidFill>
                            <a:schemeClr val="dk1"/>
                          </a:solidFill>
                          <a:latin typeface="+mn-lt"/>
                          <a:ea typeface="+mn-ea"/>
                          <a:cs typeface="B Mitra" panose="00000400000000000000" pitchFamily="2" charset="-78"/>
                        </a:rPr>
                        <a:t>طراحی طرح درس</a:t>
                      </a:r>
                      <a:endParaRPr lang="en-US" sz="2800" kern="1200" dirty="0">
                        <a:solidFill>
                          <a:schemeClr val="dk1"/>
                        </a:solidFill>
                        <a:latin typeface="+mn-lt"/>
                        <a:ea typeface="+mn-ea"/>
                        <a:cs typeface="B Mitra" panose="00000400000000000000" pitchFamily="2" charset="-78"/>
                      </a:endParaRPr>
                    </a:p>
                  </a:txBody>
                  <a:tcPr/>
                </a:tc>
              </a:tr>
              <a:tr h="370840">
                <a:tc>
                  <a:txBody>
                    <a:bodyPr/>
                    <a:lstStyle/>
                    <a:p>
                      <a:pPr algn="r" rtl="1"/>
                      <a:r>
                        <a:rPr lang="fa-IR" sz="2400" kern="1200" dirty="0" smtClean="0">
                          <a:solidFill>
                            <a:schemeClr val="dk1"/>
                          </a:solidFill>
                          <a:latin typeface="+mn-lt"/>
                          <a:ea typeface="+mn-ea"/>
                          <a:cs typeface="B Mitra" panose="00000400000000000000" pitchFamily="2" charset="-78"/>
                        </a:rPr>
                        <a:t>توضیح درباره</a:t>
                      </a:r>
                      <a:r>
                        <a:rPr lang="fa-IR" sz="2400" kern="1200" baseline="0" dirty="0" smtClean="0">
                          <a:solidFill>
                            <a:schemeClr val="dk1"/>
                          </a:solidFill>
                          <a:latin typeface="+mn-lt"/>
                          <a:ea typeface="+mn-ea"/>
                          <a:cs typeface="B Mitra" panose="00000400000000000000" pitchFamily="2" charset="-78"/>
                        </a:rPr>
                        <a:t> برنامه و اهداف آموزشی آن جلسه، چه چیزی را می خواهید یاد بدهید، برای فراگیران یک وظیفه مشخص کنید، آموزش رفتار درست بر بالین، آگاهی از انتظارات استاد، دانستن قوانین </a:t>
                      </a:r>
                      <a:endParaRPr lang="en-US" sz="2400" kern="1200" dirty="0">
                        <a:solidFill>
                          <a:schemeClr val="dk1"/>
                        </a:solidFill>
                        <a:latin typeface="+mn-lt"/>
                        <a:ea typeface="+mn-ea"/>
                        <a:cs typeface="B Mitra" panose="00000400000000000000" pitchFamily="2" charset="-78"/>
                      </a:endParaRPr>
                    </a:p>
                  </a:txBody>
                  <a:tcPr/>
                </a:tc>
                <a:tc>
                  <a:txBody>
                    <a:bodyPr/>
                    <a:lstStyle/>
                    <a:p>
                      <a:pPr algn="r" rtl="1"/>
                      <a:r>
                        <a:rPr lang="fa-IR" sz="2800" kern="1200" dirty="0" smtClean="0">
                          <a:solidFill>
                            <a:schemeClr val="dk1"/>
                          </a:solidFill>
                          <a:latin typeface="+mn-lt"/>
                          <a:ea typeface="+mn-ea"/>
                          <a:cs typeface="B Mitra" panose="00000400000000000000" pitchFamily="2" charset="-78"/>
                        </a:rPr>
                        <a:t>توجیه فراگیران</a:t>
                      </a:r>
                      <a:endParaRPr lang="en-US" sz="2800" kern="1200" dirty="0">
                        <a:solidFill>
                          <a:schemeClr val="dk1"/>
                        </a:solidFill>
                        <a:latin typeface="+mn-lt"/>
                        <a:ea typeface="+mn-ea"/>
                        <a:cs typeface="B Mitra" panose="00000400000000000000" pitchFamily="2" charset="-78"/>
                      </a:endParaRPr>
                    </a:p>
                  </a:txBody>
                  <a:tcPr/>
                </a:tc>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
        <p:nvSpPr>
          <p:cNvPr id="8" name="Title 1"/>
          <p:cNvSpPr>
            <a:spLocks noGrp="1"/>
          </p:cNvSpPr>
          <p:nvPr>
            <p:ph type="title"/>
          </p:nvPr>
        </p:nvSpPr>
        <p:spPr>
          <a:xfrm>
            <a:off x="838200" y="365125"/>
            <a:ext cx="9502697" cy="1325563"/>
          </a:xfrm>
        </p:spPr>
        <p:txBody>
          <a:bodyPr>
            <a:normAutofit/>
          </a:bodyPr>
          <a:lstStyle/>
          <a:p>
            <a:pPr algn="r" rtl="1"/>
            <a:r>
              <a:rPr lang="fa-IR" sz="4000" b="1" dirty="0" smtClean="0">
                <a:cs typeface="B Mitra" panose="00000400000000000000" pitchFamily="2" charset="-78"/>
              </a:rPr>
              <a:t>استراتژی های کلیدی در آموزش بر بالین بیمار</a:t>
            </a:r>
            <a:endParaRPr lang="en-US" sz="4000" b="1" dirty="0">
              <a:cs typeface="B Mitra" panose="00000400000000000000" pitchFamily="2" charset="-78"/>
            </a:endParaRPr>
          </a:p>
        </p:txBody>
      </p:sp>
      <p:sp>
        <p:nvSpPr>
          <p:cNvPr id="2" name="Rectangle 1"/>
          <p:cNvSpPr/>
          <p:nvPr/>
        </p:nvSpPr>
        <p:spPr>
          <a:xfrm>
            <a:off x="7703212" y="1943894"/>
            <a:ext cx="4102100" cy="54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a-IR" sz="2800" b="1" dirty="0" smtClean="0">
                <a:cs typeface="B Mitra" panose="00000400000000000000" pitchFamily="2" charset="-78"/>
              </a:rPr>
              <a:t>مرحله قبل از راند</a:t>
            </a:r>
            <a:endParaRPr lang="en-US" sz="2800" b="1" dirty="0">
              <a:cs typeface="B Mitra" panose="00000400000000000000" pitchFamily="2" charset="-78"/>
            </a:endParaRPr>
          </a:p>
        </p:txBody>
      </p:sp>
    </p:spTree>
    <p:extLst>
      <p:ext uri="{BB962C8B-B14F-4D97-AF65-F5344CB8AC3E}">
        <p14:creationId xmlns:p14="http://schemas.microsoft.com/office/powerpoint/2010/main" val="33555132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24881524"/>
              </p:ext>
            </p:extLst>
          </p:nvPr>
        </p:nvGraphicFramePr>
        <p:xfrm>
          <a:off x="598050" y="2841625"/>
          <a:ext cx="11207262" cy="3291840"/>
        </p:xfrm>
        <a:graphic>
          <a:graphicData uri="http://schemas.openxmlformats.org/drawingml/2006/table">
            <a:tbl>
              <a:tblPr firstRow="1" bandRow="1">
                <a:tableStyleId>{5C22544A-7EE6-4342-B048-85BDC9FD1C3A}</a:tableStyleId>
              </a:tblPr>
              <a:tblGrid>
                <a:gridCol w="7010399"/>
                <a:gridCol w="4196863"/>
              </a:tblGrid>
              <a:tr h="370840">
                <a:tc>
                  <a:txBody>
                    <a:bodyPr/>
                    <a:lstStyle/>
                    <a:p>
                      <a:pPr algn="r" rtl="1"/>
                      <a:r>
                        <a:rPr lang="fa-IR" sz="2400" b="1" kern="1200" dirty="0" smtClean="0">
                          <a:solidFill>
                            <a:schemeClr val="lt1"/>
                          </a:solidFill>
                          <a:latin typeface="+mn-lt"/>
                          <a:ea typeface="+mn-ea"/>
                          <a:cs typeface="B Mitra" panose="00000400000000000000" pitchFamily="2" charset="-78"/>
                        </a:rPr>
                        <a:t>اقدامات</a:t>
                      </a:r>
                      <a:endParaRPr lang="en-US" sz="2400" b="1" kern="1200" dirty="0">
                        <a:solidFill>
                          <a:schemeClr val="lt1"/>
                        </a:solidFill>
                        <a:latin typeface="+mn-lt"/>
                        <a:ea typeface="+mn-ea"/>
                        <a:cs typeface="B Mitra" panose="00000400000000000000" pitchFamily="2" charset="-78"/>
                      </a:endParaRPr>
                    </a:p>
                  </a:txBody>
                  <a:tcPr/>
                </a:tc>
                <a:tc>
                  <a:txBody>
                    <a:bodyPr/>
                    <a:lstStyle/>
                    <a:p>
                      <a:pPr algn="r" rtl="1"/>
                      <a:r>
                        <a:rPr lang="fa-IR" sz="2400" dirty="0" smtClean="0">
                          <a:cs typeface="B Mitra" panose="00000400000000000000" pitchFamily="2" charset="-78"/>
                        </a:rPr>
                        <a:t>استراتژی ها</a:t>
                      </a:r>
                      <a:endParaRPr lang="en-US" sz="2400" dirty="0">
                        <a:cs typeface="B Mitra" panose="00000400000000000000" pitchFamily="2" charset="-78"/>
                      </a:endParaRPr>
                    </a:p>
                  </a:txBody>
                  <a:tcPr/>
                </a:tc>
              </a:tr>
              <a:tr h="370840">
                <a:tc>
                  <a:txBody>
                    <a:bodyPr/>
                    <a:lstStyle/>
                    <a:p>
                      <a:pPr algn="r" rtl="1"/>
                      <a:r>
                        <a:rPr lang="fa-IR" sz="2400" kern="1200" dirty="0" smtClean="0">
                          <a:solidFill>
                            <a:schemeClr val="dk1"/>
                          </a:solidFill>
                          <a:latin typeface="+mn-lt"/>
                          <a:ea typeface="+mn-ea"/>
                          <a:cs typeface="B Mitra" panose="00000400000000000000" pitchFamily="2" charset="-78"/>
                        </a:rPr>
                        <a:t>تاکید</a:t>
                      </a:r>
                      <a:r>
                        <a:rPr lang="fa-IR" sz="2400" kern="1200" baseline="0" dirty="0" smtClean="0">
                          <a:solidFill>
                            <a:schemeClr val="dk1"/>
                          </a:solidFill>
                          <a:latin typeface="+mn-lt"/>
                          <a:ea typeface="+mn-ea"/>
                          <a:cs typeface="B Mitra" panose="00000400000000000000" pitchFamily="2" charset="-78"/>
                        </a:rPr>
                        <a:t> بر ماهیت آموزشی جلسه به بیمار، توضیح اینکه بحث های انجام شده مربوط به درمان وی نمی باشد،‌اصرار بر خروج خانواده در صورت عدم تمایل بیمار نباشد</a:t>
                      </a:r>
                      <a:endParaRPr lang="en-US" sz="2400" kern="1200" dirty="0">
                        <a:solidFill>
                          <a:schemeClr val="dk1"/>
                        </a:solidFill>
                        <a:latin typeface="+mn-lt"/>
                        <a:ea typeface="+mn-ea"/>
                        <a:cs typeface="B Mitra" panose="00000400000000000000" pitchFamily="2" charset="-78"/>
                      </a:endParaRPr>
                    </a:p>
                  </a:txBody>
                  <a:tcPr/>
                </a:tc>
                <a:tc>
                  <a:txBody>
                    <a:bodyPr/>
                    <a:lstStyle/>
                    <a:p>
                      <a:pPr algn="r" rtl="1"/>
                      <a:r>
                        <a:rPr lang="fa-IR" sz="2800" kern="1200" dirty="0" smtClean="0">
                          <a:solidFill>
                            <a:schemeClr val="dk1"/>
                          </a:solidFill>
                          <a:latin typeface="+mn-lt"/>
                          <a:ea typeface="+mn-ea"/>
                          <a:cs typeface="B Mitra" panose="00000400000000000000" pitchFamily="2" charset="-78"/>
                        </a:rPr>
                        <a:t>معرفی</a:t>
                      </a:r>
                      <a:r>
                        <a:rPr lang="fa-IR" sz="2800" kern="1200" baseline="0" dirty="0" smtClean="0">
                          <a:solidFill>
                            <a:schemeClr val="dk1"/>
                          </a:solidFill>
                          <a:latin typeface="+mn-lt"/>
                          <a:ea typeface="+mn-ea"/>
                          <a:cs typeface="B Mitra" panose="00000400000000000000" pitchFamily="2" charset="-78"/>
                        </a:rPr>
                        <a:t> خود و اعضای تیم به بیمار</a:t>
                      </a:r>
                      <a:endParaRPr lang="en-US" sz="2800" kern="1200" dirty="0">
                        <a:solidFill>
                          <a:schemeClr val="dk1"/>
                        </a:solidFill>
                        <a:latin typeface="+mn-lt"/>
                        <a:ea typeface="+mn-ea"/>
                        <a:cs typeface="B Mitra" panose="00000400000000000000" pitchFamily="2" charset="-78"/>
                      </a:endParaRPr>
                    </a:p>
                  </a:txBody>
                  <a:tcPr/>
                </a:tc>
              </a:tr>
              <a:tr h="370840">
                <a:tc>
                  <a:txBody>
                    <a:bodyPr/>
                    <a:lstStyle/>
                    <a:p>
                      <a:pPr marL="0" algn="r" defTabSz="914400" rtl="1" eaLnBrk="1" latinLnBrk="0" hangingPunct="1"/>
                      <a:r>
                        <a:rPr lang="fa-IR" sz="2400" kern="1200" dirty="0" smtClean="0">
                          <a:solidFill>
                            <a:schemeClr val="dk1"/>
                          </a:solidFill>
                          <a:latin typeface="+mn-lt"/>
                          <a:ea typeface="+mn-ea"/>
                          <a:cs typeface="B Mitra" panose="00000400000000000000" pitchFamily="2" charset="-78"/>
                        </a:rPr>
                        <a:t>در واقعیت بیماران از اینکه مورد توجه قرار می گیرند رضایت دارند،‌ فرصت مناسبی برای اموزش رفتار حرفه ای و منش و طرز رفتار بر بالین بیمار توسط پزشکی است</a:t>
                      </a:r>
                      <a:endParaRPr lang="en-US" sz="2400" kern="1200" dirty="0">
                        <a:solidFill>
                          <a:schemeClr val="dk1"/>
                        </a:solidFill>
                        <a:latin typeface="+mn-lt"/>
                        <a:ea typeface="+mn-ea"/>
                        <a:cs typeface="B Mitra" panose="00000400000000000000" pitchFamily="2" charset="-78"/>
                      </a:endParaRPr>
                    </a:p>
                  </a:txBody>
                  <a:tcPr/>
                </a:tc>
                <a:tc>
                  <a:txBody>
                    <a:bodyPr/>
                    <a:lstStyle/>
                    <a:p>
                      <a:pPr marL="0" algn="r" defTabSz="914400" rtl="1" eaLnBrk="1" latinLnBrk="0" hangingPunct="1"/>
                      <a:r>
                        <a:rPr lang="fa-IR" sz="2800" kern="1200" dirty="0" smtClean="0">
                          <a:solidFill>
                            <a:schemeClr val="dk1"/>
                          </a:solidFill>
                          <a:latin typeface="+mn-lt"/>
                          <a:ea typeface="+mn-ea"/>
                          <a:cs typeface="B Mitra" panose="00000400000000000000" pitchFamily="2" charset="-78"/>
                        </a:rPr>
                        <a:t>ایفای نقش تعامل پزشک با بیمار</a:t>
                      </a:r>
                      <a:endParaRPr lang="en-US" sz="2800" kern="1200" dirty="0">
                        <a:solidFill>
                          <a:schemeClr val="dk1"/>
                        </a:solidFill>
                        <a:latin typeface="+mn-lt"/>
                        <a:ea typeface="+mn-ea"/>
                        <a:cs typeface="B Mitra" panose="00000400000000000000" pitchFamily="2" charset="-78"/>
                      </a:endParaRPr>
                    </a:p>
                  </a:txBody>
                  <a:tcPr/>
                </a:tc>
              </a:tr>
              <a:tr h="370840">
                <a:tc>
                  <a:txBody>
                    <a:bodyPr/>
                    <a:lstStyle/>
                    <a:p>
                      <a:pPr algn="r" rtl="1"/>
                      <a:r>
                        <a:rPr lang="fa-IR" sz="2400" kern="1200" dirty="0" smtClean="0">
                          <a:solidFill>
                            <a:schemeClr val="dk1"/>
                          </a:solidFill>
                          <a:latin typeface="+mn-lt"/>
                          <a:ea typeface="+mn-ea"/>
                          <a:cs typeface="B Mitra" panose="00000400000000000000" pitchFamily="2" charset="-78"/>
                        </a:rPr>
                        <a:t>در آموزش دانشجو محور</a:t>
                      </a:r>
                      <a:r>
                        <a:rPr lang="fa-IR" sz="2400" kern="1200" baseline="0" dirty="0" smtClean="0">
                          <a:solidFill>
                            <a:schemeClr val="dk1"/>
                          </a:solidFill>
                          <a:latin typeface="+mn-lt"/>
                          <a:ea typeface="+mn-ea"/>
                          <a:cs typeface="B Mitra" panose="00000400000000000000" pitchFamily="2" charset="-78"/>
                        </a:rPr>
                        <a:t> توجه به این نکته اهمیت دارد که </a:t>
                      </a:r>
                      <a:r>
                        <a:rPr lang="fa-IR" sz="2400" kern="1200" dirty="0" smtClean="0">
                          <a:solidFill>
                            <a:schemeClr val="dk1"/>
                          </a:solidFill>
                          <a:latin typeface="+mn-lt"/>
                          <a:ea typeface="+mn-ea"/>
                          <a:cs typeface="B Mitra" panose="00000400000000000000" pitchFamily="2" charset="-78"/>
                        </a:rPr>
                        <a:t>پزشک مسئول انجام کارهای بیمار نقش مرکزی خود را حفظ نماید و استاد در این تعامل پزشک و بیمار تداخلی ایجاد ننماید.</a:t>
                      </a:r>
                      <a:endParaRPr lang="en-US" sz="2400" kern="1200" dirty="0">
                        <a:solidFill>
                          <a:schemeClr val="dk1"/>
                        </a:solidFill>
                        <a:latin typeface="+mn-lt"/>
                        <a:ea typeface="+mn-ea"/>
                        <a:cs typeface="B Mitra" panose="00000400000000000000" pitchFamily="2" charset="-78"/>
                      </a:endParaRPr>
                    </a:p>
                  </a:txBody>
                  <a:tcPr/>
                </a:tc>
                <a:tc>
                  <a:txBody>
                    <a:bodyPr/>
                    <a:lstStyle/>
                    <a:p>
                      <a:pPr algn="r" rtl="1"/>
                      <a:r>
                        <a:rPr lang="fa-IR" sz="2800" kern="1200" dirty="0" smtClean="0">
                          <a:solidFill>
                            <a:schemeClr val="dk1"/>
                          </a:solidFill>
                          <a:latin typeface="+mn-lt"/>
                          <a:ea typeface="+mn-ea"/>
                          <a:cs typeface="B Mitra" panose="00000400000000000000" pitchFamily="2" charset="-78"/>
                        </a:rPr>
                        <a:t>در حاشیه صحنه بودن و مشاهده با علاقه </a:t>
                      </a:r>
                      <a:endParaRPr lang="en-US" sz="2800" kern="1200" dirty="0">
                        <a:solidFill>
                          <a:schemeClr val="dk1"/>
                        </a:solidFill>
                        <a:latin typeface="+mn-lt"/>
                        <a:ea typeface="+mn-ea"/>
                        <a:cs typeface="B Mitra" panose="00000400000000000000" pitchFamily="2" charset="-78"/>
                      </a:endParaRPr>
                    </a:p>
                  </a:txBody>
                  <a:tcPr/>
                </a:tc>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
        <p:nvSpPr>
          <p:cNvPr id="8" name="Title 1"/>
          <p:cNvSpPr>
            <a:spLocks noGrp="1"/>
          </p:cNvSpPr>
          <p:nvPr>
            <p:ph type="title"/>
          </p:nvPr>
        </p:nvSpPr>
        <p:spPr>
          <a:xfrm>
            <a:off x="838200" y="365125"/>
            <a:ext cx="9502697" cy="1325563"/>
          </a:xfrm>
        </p:spPr>
        <p:txBody>
          <a:bodyPr>
            <a:normAutofit/>
          </a:bodyPr>
          <a:lstStyle/>
          <a:p>
            <a:pPr algn="r" rtl="1"/>
            <a:r>
              <a:rPr lang="fa-IR" sz="4000" b="1" dirty="0" smtClean="0">
                <a:cs typeface="B Mitra" panose="00000400000000000000" pitchFamily="2" charset="-78"/>
              </a:rPr>
              <a:t>استراتژی های کلیدی در آموزش بر بالین بیمار</a:t>
            </a:r>
            <a:endParaRPr lang="en-US" sz="4000" b="1" dirty="0">
              <a:cs typeface="B Mitra" panose="00000400000000000000" pitchFamily="2" charset="-78"/>
            </a:endParaRPr>
          </a:p>
        </p:txBody>
      </p:sp>
      <p:sp>
        <p:nvSpPr>
          <p:cNvPr id="9" name="Rectangle 8"/>
          <p:cNvSpPr/>
          <p:nvPr/>
        </p:nvSpPr>
        <p:spPr>
          <a:xfrm>
            <a:off x="7703212" y="1943894"/>
            <a:ext cx="4102100" cy="54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a-IR" sz="2800" b="1" dirty="0" smtClean="0">
                <a:cs typeface="B Mitra" panose="00000400000000000000" pitchFamily="2" charset="-78"/>
              </a:rPr>
              <a:t>مرحله در هنگام راند</a:t>
            </a:r>
            <a:endParaRPr lang="en-US" sz="2800" b="1" dirty="0">
              <a:cs typeface="B Mitra" panose="00000400000000000000" pitchFamily="2" charset="-78"/>
            </a:endParaRPr>
          </a:p>
        </p:txBody>
      </p:sp>
    </p:spTree>
    <p:extLst>
      <p:ext uri="{BB962C8B-B14F-4D97-AF65-F5344CB8AC3E}">
        <p14:creationId xmlns:p14="http://schemas.microsoft.com/office/powerpoint/2010/main" val="33229556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869186569"/>
              </p:ext>
            </p:extLst>
          </p:nvPr>
        </p:nvGraphicFramePr>
        <p:xfrm>
          <a:off x="507024" y="2943225"/>
          <a:ext cx="11207262" cy="2529840"/>
        </p:xfrm>
        <a:graphic>
          <a:graphicData uri="http://schemas.openxmlformats.org/drawingml/2006/table">
            <a:tbl>
              <a:tblPr firstRow="1" bandRow="1">
                <a:tableStyleId>{5C22544A-7EE6-4342-B048-85BDC9FD1C3A}</a:tableStyleId>
              </a:tblPr>
              <a:tblGrid>
                <a:gridCol w="7807568"/>
                <a:gridCol w="3399694"/>
              </a:tblGrid>
              <a:tr h="370840">
                <a:tc>
                  <a:txBody>
                    <a:bodyPr/>
                    <a:lstStyle/>
                    <a:p>
                      <a:pPr algn="r" rtl="1"/>
                      <a:r>
                        <a:rPr lang="fa-IR" sz="2400" b="1" kern="1200" dirty="0" smtClean="0">
                          <a:solidFill>
                            <a:schemeClr val="lt1"/>
                          </a:solidFill>
                          <a:latin typeface="+mn-lt"/>
                          <a:ea typeface="+mn-ea"/>
                          <a:cs typeface="B Mitra" panose="00000400000000000000" pitchFamily="2" charset="-78"/>
                        </a:rPr>
                        <a:t>اقدامات</a:t>
                      </a:r>
                      <a:endParaRPr lang="en-US" sz="2400" b="1" kern="1200" dirty="0">
                        <a:solidFill>
                          <a:schemeClr val="lt1"/>
                        </a:solidFill>
                        <a:latin typeface="+mn-lt"/>
                        <a:ea typeface="+mn-ea"/>
                        <a:cs typeface="B Mitra" panose="00000400000000000000" pitchFamily="2" charset="-78"/>
                      </a:endParaRPr>
                    </a:p>
                  </a:txBody>
                  <a:tcPr/>
                </a:tc>
                <a:tc>
                  <a:txBody>
                    <a:bodyPr/>
                    <a:lstStyle/>
                    <a:p>
                      <a:pPr algn="r" rtl="1"/>
                      <a:r>
                        <a:rPr lang="fa-IR" sz="2400" dirty="0" smtClean="0">
                          <a:cs typeface="B Mitra" panose="00000400000000000000" pitchFamily="2" charset="-78"/>
                        </a:rPr>
                        <a:t>استراتژی ها</a:t>
                      </a:r>
                      <a:endParaRPr lang="en-US" sz="2400" dirty="0">
                        <a:cs typeface="B Mitra" panose="00000400000000000000" pitchFamily="2" charset="-78"/>
                      </a:endParaRPr>
                    </a:p>
                  </a:txBody>
                  <a:tcPr/>
                </a:tc>
              </a:tr>
              <a:tr h="370840">
                <a:tc>
                  <a:txBody>
                    <a:bodyPr/>
                    <a:lstStyle/>
                    <a:p>
                      <a:pPr algn="r" rtl="1"/>
                      <a:r>
                        <a:rPr lang="fa-IR" sz="2400" kern="1200" dirty="0" smtClean="0">
                          <a:solidFill>
                            <a:schemeClr val="dk1"/>
                          </a:solidFill>
                          <a:latin typeface="+mn-lt"/>
                          <a:ea typeface="+mn-ea"/>
                          <a:cs typeface="B Mitra" panose="00000400000000000000" pitchFamily="2" charset="-78"/>
                        </a:rPr>
                        <a:t>فراگیران را تحقیر و شرمسار نکنید، اصلاح اشتباهات با ملایمت، اجازه ندهید یک نفر متکلم</a:t>
                      </a:r>
                      <a:r>
                        <a:rPr lang="fa-IR" sz="2400" kern="1200" baseline="0" dirty="0" smtClean="0">
                          <a:solidFill>
                            <a:schemeClr val="dk1"/>
                          </a:solidFill>
                          <a:latin typeface="+mn-lt"/>
                          <a:ea typeface="+mn-ea"/>
                          <a:cs typeface="B Mitra" panose="00000400000000000000" pitchFamily="2" charset="-78"/>
                        </a:rPr>
                        <a:t> وحده در بحث ها شود،‌ انتظار نداشته باشید فراگیران فکر شما را بخوانند، اگر نکته ای را نمی دانید بپذیرید،‌ رفتار حرفه ای را اموزش دهید، همه را درگیر کار کنید، نمایش </a:t>
                      </a:r>
                      <a:r>
                        <a:rPr lang="fa-IR" sz="2400" kern="1200" baseline="0" dirty="0" smtClean="0">
                          <a:solidFill>
                            <a:schemeClr val="dk1"/>
                          </a:solidFill>
                          <a:latin typeface="+mn-lt"/>
                          <a:ea typeface="+mn-ea"/>
                          <a:cs typeface="B Mitra" panose="00000400000000000000" pitchFamily="2" charset="-78"/>
                        </a:rPr>
                        <a:t>مهارتهای </a:t>
                      </a:r>
                      <a:r>
                        <a:rPr lang="fa-IR" sz="2400" kern="1200" baseline="0" dirty="0" smtClean="0">
                          <a:solidFill>
                            <a:schemeClr val="dk1"/>
                          </a:solidFill>
                          <a:latin typeface="+mn-lt"/>
                          <a:ea typeface="+mn-ea"/>
                          <a:cs typeface="B Mitra" panose="00000400000000000000" pitchFamily="2" charset="-78"/>
                        </a:rPr>
                        <a:t>بالینی،‌ پرهیز از بحث های تئوری طولانی مدت</a:t>
                      </a:r>
                      <a:endParaRPr lang="en-US" sz="2400" kern="1200" dirty="0">
                        <a:solidFill>
                          <a:schemeClr val="dk1"/>
                        </a:solidFill>
                        <a:latin typeface="+mn-lt"/>
                        <a:ea typeface="+mn-ea"/>
                        <a:cs typeface="B Mitra" panose="00000400000000000000" pitchFamily="2" charset="-78"/>
                      </a:endParaRPr>
                    </a:p>
                  </a:txBody>
                  <a:tcPr/>
                </a:tc>
                <a:tc>
                  <a:txBody>
                    <a:bodyPr/>
                    <a:lstStyle/>
                    <a:p>
                      <a:pPr algn="r" rtl="1"/>
                      <a:r>
                        <a:rPr lang="fa-IR" sz="2800" kern="1200" dirty="0" smtClean="0">
                          <a:solidFill>
                            <a:schemeClr val="dk1"/>
                          </a:solidFill>
                          <a:latin typeface="+mn-lt"/>
                          <a:ea typeface="+mn-ea"/>
                          <a:cs typeface="B Mitra" panose="00000400000000000000" pitchFamily="2" charset="-78"/>
                        </a:rPr>
                        <a:t>اصلاح اشتباهات فراگیران</a:t>
                      </a:r>
                      <a:endParaRPr lang="en-US" sz="2800" kern="1200" dirty="0">
                        <a:solidFill>
                          <a:schemeClr val="dk1"/>
                        </a:solidFill>
                        <a:latin typeface="+mn-lt"/>
                        <a:ea typeface="+mn-ea"/>
                        <a:cs typeface="B Mitra" panose="00000400000000000000" pitchFamily="2" charset="-78"/>
                      </a:endParaRPr>
                    </a:p>
                  </a:txBody>
                  <a:tcPr/>
                </a:tc>
              </a:tr>
              <a:tr h="370840">
                <a:tc>
                  <a:txBody>
                    <a:bodyPr/>
                    <a:lstStyle/>
                    <a:p>
                      <a:pPr algn="r" rtl="1"/>
                      <a:r>
                        <a:rPr lang="fa-IR" sz="2400" kern="1200" dirty="0" smtClean="0">
                          <a:solidFill>
                            <a:schemeClr val="dk1"/>
                          </a:solidFill>
                          <a:latin typeface="+mn-lt"/>
                          <a:ea typeface="+mn-ea"/>
                          <a:cs typeface="B Mitra" panose="00000400000000000000" pitchFamily="2" charset="-78"/>
                        </a:rPr>
                        <a:t>در خاتمه به فراگیران به صورت خلاصه بگویید آنچه را اموزش داده اید.</a:t>
                      </a:r>
                      <a:endParaRPr lang="en-US" sz="2400" kern="1200" dirty="0">
                        <a:solidFill>
                          <a:schemeClr val="dk1"/>
                        </a:solidFill>
                        <a:latin typeface="+mn-lt"/>
                        <a:ea typeface="+mn-ea"/>
                        <a:cs typeface="B Mitra" panose="00000400000000000000" pitchFamily="2" charset="-78"/>
                      </a:endParaRPr>
                    </a:p>
                  </a:txBody>
                  <a:tcPr/>
                </a:tc>
                <a:tc>
                  <a:txBody>
                    <a:bodyPr/>
                    <a:lstStyle/>
                    <a:p>
                      <a:pPr algn="r" rtl="1"/>
                      <a:r>
                        <a:rPr lang="fa-IR" sz="2800" kern="1200" dirty="0" smtClean="0">
                          <a:solidFill>
                            <a:schemeClr val="dk1"/>
                          </a:solidFill>
                          <a:latin typeface="+mn-lt"/>
                          <a:ea typeface="+mn-ea"/>
                          <a:cs typeface="B Mitra" panose="00000400000000000000" pitchFamily="2" charset="-78"/>
                        </a:rPr>
                        <a:t>نتیجه گیری و خلاصه کردن</a:t>
                      </a:r>
                      <a:endParaRPr lang="en-US" sz="2800" kern="1200" dirty="0">
                        <a:solidFill>
                          <a:schemeClr val="dk1"/>
                        </a:solidFill>
                        <a:latin typeface="+mn-lt"/>
                        <a:ea typeface="+mn-ea"/>
                        <a:cs typeface="B Mitra" panose="00000400000000000000" pitchFamily="2" charset="-78"/>
                      </a:endParaRPr>
                    </a:p>
                  </a:txBody>
                  <a:tcPr/>
                </a:tc>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
        <p:nvSpPr>
          <p:cNvPr id="9" name="Title 1"/>
          <p:cNvSpPr txBox="1">
            <a:spLocks/>
          </p:cNvSpPr>
          <p:nvPr/>
        </p:nvSpPr>
        <p:spPr>
          <a:xfrm>
            <a:off x="838200" y="365125"/>
            <a:ext cx="95026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fa-IR" sz="4000" b="1" smtClean="0">
                <a:cs typeface="B Mitra" panose="00000400000000000000" pitchFamily="2" charset="-78"/>
              </a:rPr>
              <a:t>استراتژی های کلیدی در آموزش بر بالین بیمار</a:t>
            </a:r>
            <a:endParaRPr lang="en-US" sz="4000" b="1" dirty="0">
              <a:cs typeface="B Mitra" panose="00000400000000000000" pitchFamily="2" charset="-78"/>
            </a:endParaRPr>
          </a:p>
        </p:txBody>
      </p:sp>
      <p:sp>
        <p:nvSpPr>
          <p:cNvPr id="10" name="Rectangle 9"/>
          <p:cNvSpPr/>
          <p:nvPr/>
        </p:nvSpPr>
        <p:spPr>
          <a:xfrm>
            <a:off x="7703212" y="1943894"/>
            <a:ext cx="4102100" cy="54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a-IR" sz="2800" b="1" dirty="0" smtClean="0">
                <a:cs typeface="B Mitra" panose="00000400000000000000" pitchFamily="2" charset="-78"/>
              </a:rPr>
              <a:t>مرحله در هنگام راند</a:t>
            </a:r>
            <a:endParaRPr lang="en-US" sz="2800" b="1" dirty="0">
              <a:cs typeface="B Mitra" panose="00000400000000000000" pitchFamily="2" charset="-78"/>
            </a:endParaRPr>
          </a:p>
        </p:txBody>
      </p:sp>
    </p:spTree>
    <p:extLst>
      <p:ext uri="{BB962C8B-B14F-4D97-AF65-F5344CB8AC3E}">
        <p14:creationId xmlns:p14="http://schemas.microsoft.com/office/powerpoint/2010/main" val="16193158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438061685"/>
              </p:ext>
            </p:extLst>
          </p:nvPr>
        </p:nvGraphicFramePr>
        <p:xfrm>
          <a:off x="598050" y="2892425"/>
          <a:ext cx="11207262" cy="3596640"/>
        </p:xfrm>
        <a:graphic>
          <a:graphicData uri="http://schemas.openxmlformats.org/drawingml/2006/table">
            <a:tbl>
              <a:tblPr firstRow="1" bandRow="1">
                <a:tableStyleId>{5C22544A-7EE6-4342-B048-85BDC9FD1C3A}</a:tableStyleId>
              </a:tblPr>
              <a:tblGrid>
                <a:gridCol w="7807568"/>
                <a:gridCol w="3399694"/>
              </a:tblGrid>
              <a:tr h="370840">
                <a:tc>
                  <a:txBody>
                    <a:bodyPr/>
                    <a:lstStyle/>
                    <a:p>
                      <a:pPr algn="r" rtl="1"/>
                      <a:r>
                        <a:rPr lang="fa-IR" sz="2400" b="1" kern="1200" dirty="0" smtClean="0">
                          <a:solidFill>
                            <a:schemeClr val="lt1"/>
                          </a:solidFill>
                          <a:latin typeface="+mn-lt"/>
                          <a:ea typeface="+mn-ea"/>
                          <a:cs typeface="B Mitra" panose="00000400000000000000" pitchFamily="2" charset="-78"/>
                        </a:rPr>
                        <a:t>اقدامات</a:t>
                      </a:r>
                      <a:endParaRPr lang="en-US" sz="2400" b="1" kern="1200" dirty="0">
                        <a:solidFill>
                          <a:schemeClr val="lt1"/>
                        </a:solidFill>
                        <a:latin typeface="+mn-lt"/>
                        <a:ea typeface="+mn-ea"/>
                        <a:cs typeface="B Mitra" panose="00000400000000000000" pitchFamily="2" charset="-78"/>
                      </a:endParaRPr>
                    </a:p>
                  </a:txBody>
                  <a:tcPr/>
                </a:tc>
                <a:tc>
                  <a:txBody>
                    <a:bodyPr/>
                    <a:lstStyle/>
                    <a:p>
                      <a:pPr algn="r" rtl="1"/>
                      <a:r>
                        <a:rPr lang="fa-IR" sz="2400" dirty="0" smtClean="0">
                          <a:cs typeface="B Mitra" panose="00000400000000000000" pitchFamily="2" charset="-78"/>
                        </a:rPr>
                        <a:t>استراتژی ها</a:t>
                      </a:r>
                      <a:endParaRPr lang="en-US" sz="2400" dirty="0">
                        <a:cs typeface="B Mitra" panose="00000400000000000000" pitchFamily="2" charset="-78"/>
                      </a:endParaRPr>
                    </a:p>
                  </a:txBody>
                  <a:tcPr/>
                </a:tc>
              </a:tr>
              <a:tr h="370840">
                <a:tc>
                  <a:txBody>
                    <a:bodyPr/>
                    <a:lstStyle/>
                    <a:p>
                      <a:pPr marL="0" algn="r" defTabSz="914400" rtl="1" eaLnBrk="1" latinLnBrk="0" hangingPunct="1"/>
                      <a:r>
                        <a:rPr lang="fa-IR" sz="2400" kern="1200" dirty="0" smtClean="0">
                          <a:solidFill>
                            <a:schemeClr val="dk1"/>
                          </a:solidFill>
                          <a:latin typeface="+mn-lt"/>
                          <a:ea typeface="+mn-ea"/>
                          <a:cs typeface="B Mitra" panose="00000400000000000000" pitchFamily="2" charset="-78"/>
                        </a:rPr>
                        <a:t>خارج از اتاق بیمار فرصتی باشد برای بحث درباره جنبه های مهم شرح حال بیمار، تشخیص افتراقی،‌ برطرف کردن ابهامات و پاسخ به سوالات</a:t>
                      </a:r>
                      <a:endParaRPr lang="en-US" sz="2400" kern="1200" dirty="0">
                        <a:solidFill>
                          <a:schemeClr val="dk1"/>
                        </a:solidFill>
                        <a:latin typeface="+mn-lt"/>
                        <a:ea typeface="+mn-ea"/>
                        <a:cs typeface="B Mitra" panose="00000400000000000000" pitchFamily="2" charset="-78"/>
                      </a:endParaRPr>
                    </a:p>
                  </a:txBody>
                  <a:tcPr/>
                </a:tc>
                <a:tc>
                  <a:txBody>
                    <a:bodyPr/>
                    <a:lstStyle/>
                    <a:p>
                      <a:pPr marL="0" algn="r" defTabSz="914400" rtl="1" eaLnBrk="1" latinLnBrk="0" hangingPunct="1"/>
                      <a:r>
                        <a:rPr lang="fa-IR" sz="2800" kern="1200" dirty="0" smtClean="0">
                          <a:solidFill>
                            <a:schemeClr val="dk1"/>
                          </a:solidFill>
                          <a:latin typeface="+mn-lt"/>
                          <a:ea typeface="+mn-ea"/>
                          <a:cs typeface="B Mitra" panose="00000400000000000000" pitchFamily="2" charset="-78"/>
                        </a:rPr>
                        <a:t>سوال پرسیدن، روشن کردن موضوع، معرفی منابع جهت مطالعه</a:t>
                      </a:r>
                      <a:endParaRPr lang="en-US" sz="2800" kern="1200" dirty="0">
                        <a:solidFill>
                          <a:schemeClr val="dk1"/>
                        </a:solidFill>
                        <a:latin typeface="+mn-lt"/>
                        <a:ea typeface="+mn-ea"/>
                        <a:cs typeface="B Mitra" panose="00000400000000000000" pitchFamily="2" charset="-78"/>
                      </a:endParaRPr>
                    </a:p>
                  </a:txBody>
                  <a:tcPr/>
                </a:tc>
              </a:tr>
              <a:tr h="370840">
                <a:tc>
                  <a:txBody>
                    <a:bodyPr/>
                    <a:lstStyle/>
                    <a:p>
                      <a:pPr algn="r" rtl="1"/>
                      <a:r>
                        <a:rPr lang="fa-IR" sz="2400" kern="1200" dirty="0" smtClean="0">
                          <a:solidFill>
                            <a:schemeClr val="dk1"/>
                          </a:solidFill>
                          <a:latin typeface="+mn-lt"/>
                          <a:ea typeface="+mn-ea"/>
                          <a:cs typeface="B Mitra" panose="00000400000000000000" pitchFamily="2" charset="-78"/>
                        </a:rPr>
                        <a:t>پیدا کردن موارد موفق و ناموفق جلسه آموزشی، بهبود</a:t>
                      </a:r>
                      <a:r>
                        <a:rPr lang="fa-IR" sz="2400" kern="1200" baseline="0" dirty="0" smtClean="0">
                          <a:solidFill>
                            <a:schemeClr val="dk1"/>
                          </a:solidFill>
                          <a:latin typeface="+mn-lt"/>
                          <a:ea typeface="+mn-ea"/>
                          <a:cs typeface="B Mitra" panose="00000400000000000000" pitchFamily="2" charset="-78"/>
                        </a:rPr>
                        <a:t> کیفیت راندهای بعدی، تقویت روحیه گروه، فرصتی برای ابراز ناکامی ها و نقایص در دانش و مهارت</a:t>
                      </a:r>
                      <a:endParaRPr lang="en-US" sz="2400" kern="1200" dirty="0">
                        <a:solidFill>
                          <a:schemeClr val="dk1"/>
                        </a:solidFill>
                        <a:latin typeface="+mn-lt"/>
                        <a:ea typeface="+mn-ea"/>
                        <a:cs typeface="B Mitra" panose="00000400000000000000" pitchFamily="2" charset="-78"/>
                      </a:endParaRPr>
                    </a:p>
                  </a:txBody>
                  <a:tcPr/>
                </a:tc>
                <a:tc>
                  <a:txBody>
                    <a:bodyPr/>
                    <a:lstStyle/>
                    <a:p>
                      <a:pPr algn="r" rtl="1"/>
                      <a:r>
                        <a:rPr lang="fa-IR" sz="2800" kern="1200" dirty="0" smtClean="0">
                          <a:solidFill>
                            <a:schemeClr val="dk1"/>
                          </a:solidFill>
                          <a:latin typeface="+mn-lt"/>
                          <a:ea typeface="+mn-ea"/>
                          <a:cs typeface="B Mitra" panose="00000400000000000000" pitchFamily="2" charset="-78"/>
                        </a:rPr>
                        <a:t>بازخورد</a:t>
                      </a:r>
                      <a:endParaRPr lang="en-US" sz="2800" kern="1200" dirty="0">
                        <a:solidFill>
                          <a:schemeClr val="dk1"/>
                        </a:solidFill>
                        <a:latin typeface="+mn-lt"/>
                        <a:ea typeface="+mn-ea"/>
                        <a:cs typeface="B Mitra" panose="00000400000000000000" pitchFamily="2" charset="-78"/>
                      </a:endParaRPr>
                    </a:p>
                  </a:txBody>
                  <a:tcPr/>
                </a:tc>
              </a:tr>
              <a:tr h="370840">
                <a:tc>
                  <a:txBody>
                    <a:bodyPr/>
                    <a:lstStyle/>
                    <a:p>
                      <a:pPr algn="r" rtl="1"/>
                      <a:r>
                        <a:rPr lang="fa-IR" sz="2400" kern="1200" dirty="0" smtClean="0">
                          <a:solidFill>
                            <a:schemeClr val="dk1"/>
                          </a:solidFill>
                          <a:latin typeface="+mn-lt"/>
                          <a:ea typeface="+mn-ea"/>
                          <a:cs typeface="B Mitra" panose="00000400000000000000" pitchFamily="2" charset="-78"/>
                        </a:rPr>
                        <a:t>خود استاد درباره</a:t>
                      </a:r>
                      <a:r>
                        <a:rPr lang="fa-IR" sz="2400" kern="1200" baseline="0" dirty="0" smtClean="0">
                          <a:solidFill>
                            <a:schemeClr val="dk1"/>
                          </a:solidFill>
                          <a:latin typeface="+mn-lt"/>
                          <a:ea typeface="+mn-ea"/>
                          <a:cs typeface="B Mitra" panose="00000400000000000000" pitchFamily="2" charset="-78"/>
                        </a:rPr>
                        <a:t> این جلسه فکر کند، </a:t>
                      </a:r>
                      <a:r>
                        <a:rPr lang="fa-IR" sz="2400" kern="1200" baseline="0" dirty="0" smtClean="0">
                          <a:solidFill>
                            <a:schemeClr val="dk1"/>
                          </a:solidFill>
                          <a:latin typeface="+mn-lt"/>
                          <a:ea typeface="+mn-ea"/>
                          <a:cs typeface="B Mitra" panose="00000400000000000000" pitchFamily="2" charset="-78"/>
                        </a:rPr>
                        <a:t>کدام قسمت </a:t>
                      </a:r>
                      <a:r>
                        <a:rPr lang="fa-IR" sz="2400" kern="1200" baseline="0" dirty="0" smtClean="0">
                          <a:solidFill>
                            <a:schemeClr val="dk1"/>
                          </a:solidFill>
                          <a:latin typeface="+mn-lt"/>
                          <a:ea typeface="+mn-ea"/>
                          <a:cs typeface="B Mitra" panose="00000400000000000000" pitchFamily="2" charset="-78"/>
                        </a:rPr>
                        <a:t>خوب بود و کدام قسمت بد انجام شد و برای دفعه بعد چه باید کرد؟</a:t>
                      </a:r>
                      <a:endParaRPr lang="en-US" sz="2400" kern="1200" dirty="0">
                        <a:solidFill>
                          <a:schemeClr val="dk1"/>
                        </a:solidFill>
                        <a:latin typeface="+mn-lt"/>
                        <a:ea typeface="+mn-ea"/>
                        <a:cs typeface="B Mitra" panose="00000400000000000000" pitchFamily="2" charset="-78"/>
                      </a:endParaRPr>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2800" kern="1200" dirty="0" smtClean="0">
                          <a:solidFill>
                            <a:schemeClr val="dk1"/>
                          </a:solidFill>
                          <a:latin typeface="+mn-lt"/>
                          <a:ea typeface="+mn-ea"/>
                          <a:cs typeface="B Mitra" panose="00000400000000000000" pitchFamily="2" charset="-78"/>
                        </a:rPr>
                        <a:t>رفلکشن</a:t>
                      </a:r>
                      <a:r>
                        <a:rPr lang="fa-IR" sz="2800" kern="1200" baseline="0" dirty="0" smtClean="0">
                          <a:solidFill>
                            <a:schemeClr val="dk1"/>
                          </a:solidFill>
                          <a:latin typeface="+mn-lt"/>
                          <a:ea typeface="+mn-ea"/>
                          <a:cs typeface="B Mitra" panose="00000400000000000000" pitchFamily="2" charset="-78"/>
                        </a:rPr>
                        <a:t> (بازاندیشی)</a:t>
                      </a:r>
                      <a:endParaRPr lang="en-US" sz="2800" kern="1200" dirty="0" smtClean="0">
                        <a:solidFill>
                          <a:schemeClr val="dk1"/>
                        </a:solidFill>
                        <a:latin typeface="+mn-lt"/>
                        <a:ea typeface="+mn-ea"/>
                        <a:cs typeface="B Mitra" panose="00000400000000000000" pitchFamily="2" charset="-78"/>
                      </a:endParaRPr>
                    </a:p>
                    <a:p>
                      <a:pPr algn="r" rtl="1"/>
                      <a:endParaRPr lang="en-US" sz="2800" kern="1200" dirty="0">
                        <a:solidFill>
                          <a:schemeClr val="dk1"/>
                        </a:solidFill>
                        <a:latin typeface="+mn-lt"/>
                        <a:ea typeface="+mn-ea"/>
                        <a:cs typeface="B Mitra" panose="00000400000000000000" pitchFamily="2" charset="-78"/>
                      </a:endParaRPr>
                    </a:p>
                  </a:txBody>
                  <a:tcPr/>
                </a:tc>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
        <p:nvSpPr>
          <p:cNvPr id="9" name="Title 1"/>
          <p:cNvSpPr txBox="1">
            <a:spLocks/>
          </p:cNvSpPr>
          <p:nvPr/>
        </p:nvSpPr>
        <p:spPr>
          <a:xfrm>
            <a:off x="838200" y="365125"/>
            <a:ext cx="95026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fa-IR" sz="4000" b="1" smtClean="0">
                <a:cs typeface="B Mitra" panose="00000400000000000000" pitchFamily="2" charset="-78"/>
              </a:rPr>
              <a:t>استراتژی های کلیدی در آموزش بر بالین بیمار</a:t>
            </a:r>
            <a:endParaRPr lang="en-US" sz="4000" b="1" dirty="0">
              <a:cs typeface="B Mitra" panose="00000400000000000000" pitchFamily="2" charset="-78"/>
            </a:endParaRPr>
          </a:p>
        </p:txBody>
      </p:sp>
      <p:sp>
        <p:nvSpPr>
          <p:cNvPr id="10" name="Rectangle 9"/>
          <p:cNvSpPr/>
          <p:nvPr/>
        </p:nvSpPr>
        <p:spPr>
          <a:xfrm>
            <a:off x="7703212" y="1943894"/>
            <a:ext cx="4102100" cy="54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a-IR" sz="2800" b="1" dirty="0" smtClean="0">
                <a:cs typeface="B Mitra" panose="00000400000000000000" pitchFamily="2" charset="-78"/>
              </a:rPr>
              <a:t>مرحله پس از راند</a:t>
            </a:r>
            <a:endParaRPr lang="en-US" sz="2800" b="1" dirty="0">
              <a:cs typeface="B Mitra" panose="00000400000000000000" pitchFamily="2" charset="-78"/>
            </a:endParaRPr>
          </a:p>
        </p:txBody>
      </p:sp>
    </p:spTree>
    <p:extLst>
      <p:ext uri="{BB962C8B-B14F-4D97-AF65-F5344CB8AC3E}">
        <p14:creationId xmlns:p14="http://schemas.microsoft.com/office/powerpoint/2010/main" val="678242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706" y="365125"/>
            <a:ext cx="8668870" cy="1325563"/>
          </a:xfrm>
        </p:spPr>
        <p:txBody>
          <a:bodyPr/>
          <a:lstStyle/>
          <a:p>
            <a:pPr algn="r" rtl="1"/>
            <a:r>
              <a:rPr lang="fa-IR" b="1" dirty="0">
                <a:cs typeface="B Mitra" panose="00000400000000000000" pitchFamily="2" charset="-78"/>
              </a:rPr>
              <a:t>آموزش</a:t>
            </a:r>
            <a:endParaRPr lang="en-US" b="1" dirty="0">
              <a:cs typeface="B Mitra" panose="00000400000000000000" pitchFamily="2" charset="-78"/>
            </a:endParaRPr>
          </a:p>
        </p:txBody>
      </p:sp>
      <p:sp>
        <p:nvSpPr>
          <p:cNvPr id="3" name="Content Placeholder 2"/>
          <p:cNvSpPr>
            <a:spLocks noGrp="1"/>
          </p:cNvSpPr>
          <p:nvPr>
            <p:ph idx="1"/>
          </p:nvPr>
        </p:nvSpPr>
        <p:spPr>
          <a:xfrm>
            <a:off x="867508" y="1825625"/>
            <a:ext cx="10486292" cy="4351338"/>
          </a:xfrm>
        </p:spPr>
        <p:txBody>
          <a:bodyPr/>
          <a:lstStyle/>
          <a:p>
            <a:pPr algn="just" rtl="1">
              <a:lnSpc>
                <a:spcPct val="100000"/>
              </a:lnSpc>
              <a:spcAft>
                <a:spcPts val="600"/>
              </a:spcAft>
            </a:pPr>
            <a:r>
              <a:rPr lang="fa-IR" dirty="0" smtClean="0">
                <a:cs typeface="B Nazanin" panose="00000400000000000000" pitchFamily="2" charset="-78"/>
              </a:rPr>
              <a:t>آموزش را مجموعه ای از رویدادهای</a:t>
            </a:r>
            <a:r>
              <a:rPr lang="fa-IR" dirty="0" smtClean="0">
                <a:solidFill>
                  <a:srgbClr val="FF0000"/>
                </a:solidFill>
                <a:cs typeface="B Nazanin" panose="00000400000000000000" pitchFamily="2" charset="-78"/>
              </a:rPr>
              <a:t> “به عمد ترتیب داده شده” </a:t>
            </a:r>
            <a:r>
              <a:rPr lang="fa-IR" dirty="0" smtClean="0">
                <a:cs typeface="B Nazanin" panose="00000400000000000000" pitchFamily="2" charset="-78"/>
              </a:rPr>
              <a:t>می داند که برای حمایت از فرایندهای درونی یادگیری، طراحی شده است.</a:t>
            </a:r>
            <a:r>
              <a:rPr lang="en-US" dirty="0" smtClean="0">
                <a:cs typeface="B Nazanin" panose="00000400000000000000" pitchFamily="2" charset="-78"/>
              </a:rPr>
              <a:t> </a:t>
            </a:r>
            <a:r>
              <a:rPr lang="fa-IR" dirty="0" smtClean="0">
                <a:cs typeface="B Nazanin" panose="00000400000000000000" pitchFamily="2" charset="-78"/>
              </a:rPr>
              <a:t>(گانیه)</a:t>
            </a:r>
          </a:p>
          <a:p>
            <a:pPr algn="just" rtl="1">
              <a:lnSpc>
                <a:spcPct val="100000"/>
              </a:lnSpc>
              <a:spcAft>
                <a:spcPts val="600"/>
              </a:spcAft>
            </a:pPr>
            <a:r>
              <a:rPr lang="fa-IR" dirty="0" smtClean="0">
                <a:cs typeface="B Nazanin" panose="00000400000000000000" pitchFamily="2" charset="-78"/>
              </a:rPr>
              <a:t>آموزش، عبارت </a:t>
            </a:r>
            <a:r>
              <a:rPr lang="fa-IR" dirty="0">
                <a:cs typeface="B Nazanin" panose="00000400000000000000" pitchFamily="2" charset="-78"/>
              </a:rPr>
              <a:t>از مجموعه تصمیمات و فعالیت هایی است که به منظور ایجاد یادگیری در یادگیرنده، از جانب مدرس طرح ریزی و اجرا می شود تا </a:t>
            </a:r>
            <a:r>
              <a:rPr lang="fa-IR" dirty="0">
                <a:solidFill>
                  <a:srgbClr val="FF0000"/>
                </a:solidFill>
                <a:cs typeface="B Nazanin" panose="00000400000000000000" pitchFamily="2" charset="-78"/>
              </a:rPr>
              <a:t>فراگیران به هدفهای آموزشی خاص </a:t>
            </a:r>
            <a:r>
              <a:rPr lang="fa-IR" dirty="0">
                <a:cs typeface="B Nazanin" panose="00000400000000000000" pitchFamily="2" charset="-78"/>
              </a:rPr>
              <a:t>برسند. (دکتر سیف، روانشناسی پرورشی)</a:t>
            </a:r>
          </a:p>
          <a:p>
            <a:pPr algn="just" rtl="1">
              <a:lnSpc>
                <a:spcPct val="100000"/>
              </a:lnSpc>
              <a:spcAft>
                <a:spcPts val="600"/>
              </a:spcAft>
            </a:pPr>
            <a:r>
              <a:rPr lang="fa-IR" dirty="0" smtClean="0">
                <a:cs typeface="B Nazanin" panose="00000400000000000000" pitchFamily="2" charset="-78"/>
              </a:rPr>
              <a:t>آموزش، به هر </a:t>
            </a:r>
            <a:r>
              <a:rPr lang="fa-IR" dirty="0">
                <a:cs typeface="B Nazanin" panose="00000400000000000000" pitchFamily="2" charset="-78"/>
              </a:rPr>
              <a:t>گونه </a:t>
            </a:r>
            <a:r>
              <a:rPr lang="fa-IR" dirty="0">
                <a:solidFill>
                  <a:srgbClr val="FF0000"/>
                </a:solidFill>
                <a:cs typeface="B Nazanin" panose="00000400000000000000" pitchFamily="2" charset="-78"/>
              </a:rPr>
              <a:t>فعالیت یا تدبیر از پیش طراحی شده </a:t>
            </a:r>
            <a:r>
              <a:rPr lang="fa-IR" dirty="0">
                <a:cs typeface="B Nazanin" panose="00000400000000000000" pitchFamily="2" charset="-78"/>
              </a:rPr>
              <a:t>ای گفته می شود که هدف آن ایجاد یادگیری در یادگیرندگان است. (دکتر سیف، روانشناسی پرورشی</a:t>
            </a:r>
            <a:r>
              <a:rPr lang="fa-IR" dirty="0" smtClean="0">
                <a:cs typeface="B Nazanin" panose="00000400000000000000" pitchFamily="2" charset="-78"/>
              </a:rPr>
              <a:t>)</a:t>
            </a:r>
            <a:endParaRPr lang="fa-IR" dirty="0"/>
          </a:p>
          <a:p>
            <a:pPr algn="r" rtl="1">
              <a:lnSpc>
                <a:spcPct val="100000"/>
              </a:lnSpc>
              <a:spcAft>
                <a:spcPts val="600"/>
              </a:spcAft>
            </a:pPr>
            <a:endParaRPr lang="fa-IR" dirty="0"/>
          </a:p>
          <a:p>
            <a:pPr algn="r" rtl="1">
              <a:lnSpc>
                <a:spcPct val="100000"/>
              </a:lnSpc>
              <a:spcAft>
                <a:spcPts val="600"/>
              </a:spcAft>
            </a:pPr>
            <a:endParaRPr lang="en-US" sz="2400"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7DC1BBB0-96F0-4077-A278-0F3FB5C104D3}" type="slidenum">
              <a:rPr lang="en-US" smtClean="0"/>
              <a:t>4</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28764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2918809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642231" cy="1325563"/>
          </a:xfrm>
        </p:spPr>
        <p:txBody>
          <a:bodyPr>
            <a:normAutofit/>
          </a:bodyPr>
          <a:lstStyle/>
          <a:p>
            <a:pPr algn="r" rtl="1"/>
            <a:r>
              <a:rPr lang="fa-IR" sz="4000" b="1" dirty="0" smtClean="0">
                <a:cs typeface="B Mitra" panose="00000400000000000000" pitchFamily="2" charset="-78"/>
              </a:rPr>
              <a:t>ژورنال کلاب  </a:t>
            </a:r>
            <a:r>
              <a:rPr lang="en-US" sz="4000" b="1" dirty="0" smtClean="0">
                <a:cs typeface="B Mitra" panose="00000400000000000000" pitchFamily="2" charset="-78"/>
              </a:rPr>
              <a:t> </a:t>
            </a:r>
            <a:r>
              <a:rPr lang="en-US" sz="4000" b="1" dirty="0" smtClean="0">
                <a:latin typeface="Times New Roman" panose="02020603050405020304" pitchFamily="18" charset="0"/>
                <a:cs typeface="Times New Roman" panose="02020603050405020304" pitchFamily="18" charset="0"/>
              </a:rPr>
              <a:t>Journal Club</a:t>
            </a:r>
            <a:endParaRPr lang="en-US"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r" rtl="1"/>
            <a:r>
              <a:rPr lang="fa-IR" dirty="0" smtClean="0">
                <a:cs typeface="B Mitra" panose="00000400000000000000" pitchFamily="2" charset="-78"/>
              </a:rPr>
              <a:t>پلی بین طبابت عملی و پژوهش است.</a:t>
            </a:r>
          </a:p>
          <a:p>
            <a:pPr algn="r" rtl="1"/>
            <a:r>
              <a:rPr lang="fa-IR" dirty="0" smtClean="0">
                <a:cs typeface="B Mitra" panose="00000400000000000000" pitchFamily="2" charset="-78"/>
              </a:rPr>
              <a:t>جلسه  آموزشی است که در آن تعدادی افراد به بحث درباره مقالات روز می پردازند.</a:t>
            </a:r>
            <a:endParaRPr lang="en-US" dirty="0">
              <a:cs typeface="B Mitra" panose="00000400000000000000" pitchFamily="2" charset="-78"/>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pic>
        <p:nvPicPr>
          <p:cNvPr id="7" name="Picture 6"/>
          <p:cNvPicPr>
            <a:picLocks noChangeAspect="1"/>
          </p:cNvPicPr>
          <p:nvPr/>
        </p:nvPicPr>
        <p:blipFill rotWithShape="1">
          <a:blip r:embed="rId4"/>
          <a:srcRect l="18222" r="7356"/>
          <a:stretch/>
        </p:blipFill>
        <p:spPr>
          <a:xfrm>
            <a:off x="1031630" y="3181145"/>
            <a:ext cx="3412164" cy="3237824"/>
          </a:xfrm>
          <a:prstGeom prst="flowChartPunchedCard">
            <a:avLst/>
          </a:prstGeom>
        </p:spPr>
      </p:pic>
    </p:spTree>
    <p:extLst>
      <p:ext uri="{BB962C8B-B14F-4D97-AF65-F5344CB8AC3E}">
        <p14:creationId xmlns:p14="http://schemas.microsoft.com/office/powerpoint/2010/main" val="12655356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02697" cy="1325563"/>
          </a:xfrm>
        </p:spPr>
        <p:txBody>
          <a:bodyPr>
            <a:normAutofit/>
          </a:bodyPr>
          <a:lstStyle/>
          <a:p>
            <a:pPr algn="r" rtl="1"/>
            <a:r>
              <a:rPr lang="fa-IR" sz="4000" b="1" dirty="0" smtClean="0">
                <a:cs typeface="B Mitra" panose="00000400000000000000" pitchFamily="2" charset="-78"/>
              </a:rPr>
              <a:t>اهداف ژورنال کلاب</a:t>
            </a:r>
            <a:endParaRPr lang="en-US" sz="4000" b="1" dirty="0">
              <a:cs typeface="B Mitra" panose="00000400000000000000" pitchFamily="2" charset="-78"/>
            </a:endParaRPr>
          </a:p>
        </p:txBody>
      </p:sp>
      <p:sp>
        <p:nvSpPr>
          <p:cNvPr id="3" name="Content Placeholder 2"/>
          <p:cNvSpPr>
            <a:spLocks noGrp="1"/>
          </p:cNvSpPr>
          <p:nvPr>
            <p:ph idx="1"/>
          </p:nvPr>
        </p:nvSpPr>
        <p:spPr>
          <a:xfrm>
            <a:off x="838200" y="1825624"/>
            <a:ext cx="10515600" cy="4551729"/>
          </a:xfrm>
        </p:spPr>
        <p:txBody>
          <a:bodyPr>
            <a:normAutofit/>
          </a:bodyPr>
          <a:lstStyle/>
          <a:p>
            <a:pPr algn="r" rtl="1"/>
            <a:r>
              <a:rPr lang="fa-IR" dirty="0" smtClean="0">
                <a:cs typeface="B Mitra" panose="00000400000000000000" pitchFamily="2" charset="-78"/>
              </a:rPr>
              <a:t>یاد دادن مهارتهای ارزیابی نقادانه</a:t>
            </a:r>
          </a:p>
          <a:p>
            <a:pPr algn="r" rtl="1"/>
            <a:r>
              <a:rPr lang="fa-IR" dirty="0" smtClean="0">
                <a:cs typeface="B Mitra" panose="00000400000000000000" pitchFamily="2" charset="-78"/>
              </a:rPr>
              <a:t>بکارگیری دانش کسب شده از مطالعه مقالات در طبابت روزمره بالینی</a:t>
            </a:r>
          </a:p>
          <a:p>
            <a:pPr algn="r" rtl="1"/>
            <a:r>
              <a:rPr lang="fa-IR" dirty="0" smtClean="0">
                <a:cs typeface="B Mitra" panose="00000400000000000000" pitchFamily="2" charset="-78"/>
              </a:rPr>
              <a:t>به روز نگه داشتن اطلاعات پزشکی</a:t>
            </a:r>
          </a:p>
          <a:p>
            <a:pPr algn="r" rtl="1"/>
            <a:r>
              <a:rPr lang="fa-IR" dirty="0" smtClean="0">
                <a:cs typeface="B Mitra" panose="00000400000000000000" pitchFamily="2" charset="-78"/>
              </a:rPr>
              <a:t>ارتقای طبابت مبتنی بر شواهد</a:t>
            </a:r>
          </a:p>
          <a:p>
            <a:pPr algn="r" rtl="1"/>
            <a:r>
              <a:rPr lang="fa-IR" dirty="0" smtClean="0">
                <a:cs typeface="B Mitra" panose="00000400000000000000" pitchFamily="2" charset="-78"/>
              </a:rPr>
              <a:t>آموزش نحوه انجام پژوهش</a:t>
            </a:r>
          </a:p>
          <a:p>
            <a:pPr algn="r" rtl="1"/>
            <a:r>
              <a:rPr lang="fa-IR" dirty="0" smtClean="0">
                <a:cs typeface="B Mitra" panose="00000400000000000000" pitchFamily="2" charset="-78"/>
              </a:rPr>
              <a:t>بهبود عادات مطالعه</a:t>
            </a:r>
          </a:p>
          <a:p>
            <a:pPr algn="r" rtl="1"/>
            <a:endParaRPr lang="en-US" dirty="0">
              <a:cs typeface="B Mitra" panose="00000400000000000000" pitchFamily="2" charset="-78"/>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10765463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662" y="2721463"/>
            <a:ext cx="9970476" cy="1325563"/>
          </a:xfrm>
        </p:spPr>
        <p:txBody>
          <a:bodyPr>
            <a:normAutofit fontScale="90000"/>
          </a:bodyPr>
          <a:lstStyle/>
          <a:p>
            <a:pPr algn="r" rtl="1">
              <a:lnSpc>
                <a:spcPct val="100000"/>
              </a:lnSpc>
            </a:pPr>
            <a:r>
              <a:rPr lang="fa-IR" b="1" dirty="0" smtClean="0">
                <a:cs typeface="B Mitra" panose="00000400000000000000" pitchFamily="2" charset="-78"/>
              </a:rPr>
              <a:t>خلاصه اقداماتی که باید انجام دهیم تا ژورنال کلاب موفقی داشته باشیم؟</a:t>
            </a:r>
            <a:endParaRPr lang="en-US" b="1" dirty="0">
              <a:cs typeface="B Mitra" panose="00000400000000000000" pitchFamily="2" charset="-78"/>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10075591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02697" cy="1325563"/>
          </a:xfrm>
        </p:spPr>
        <p:txBody>
          <a:bodyPr>
            <a:normAutofit/>
          </a:bodyPr>
          <a:lstStyle/>
          <a:p>
            <a:pPr algn="r" rtl="1"/>
            <a:r>
              <a:rPr lang="fa-IR" sz="4000" b="1" dirty="0" smtClean="0">
                <a:cs typeface="B Mitra" panose="00000400000000000000" pitchFamily="2" charset="-78"/>
              </a:rPr>
              <a:t>اقدامات لازم برگزاری ژورنال کلاب</a:t>
            </a:r>
            <a:endParaRPr lang="en-US" sz="4000" b="1" dirty="0">
              <a:cs typeface="B Mitra" panose="00000400000000000000" pitchFamily="2" charset="-78"/>
            </a:endParaRPr>
          </a:p>
        </p:txBody>
      </p:sp>
      <p:sp>
        <p:nvSpPr>
          <p:cNvPr id="3" name="Content Placeholder 2"/>
          <p:cNvSpPr>
            <a:spLocks noGrp="1"/>
          </p:cNvSpPr>
          <p:nvPr>
            <p:ph idx="1"/>
          </p:nvPr>
        </p:nvSpPr>
        <p:spPr>
          <a:xfrm>
            <a:off x="838200" y="1825624"/>
            <a:ext cx="10515600" cy="4551729"/>
          </a:xfrm>
        </p:spPr>
        <p:txBody>
          <a:bodyPr>
            <a:noAutofit/>
          </a:bodyPr>
          <a:lstStyle/>
          <a:p>
            <a:pPr marL="0" indent="0" algn="r" rtl="1">
              <a:buNone/>
            </a:pPr>
            <a:r>
              <a:rPr lang="fa-IR" dirty="0" smtClean="0">
                <a:cs typeface="B Mitra" panose="00000400000000000000" pitchFamily="2" charset="-78"/>
              </a:rPr>
              <a:t>1- اهداف ژورنال کلاب را مشخص کنید.</a:t>
            </a:r>
          </a:p>
          <a:p>
            <a:pPr marL="0" indent="0" algn="r" rtl="1">
              <a:buNone/>
            </a:pPr>
            <a:r>
              <a:rPr lang="fa-IR" dirty="0" smtClean="0">
                <a:cs typeface="B Mitra" panose="00000400000000000000" pitchFamily="2" charset="-78"/>
              </a:rPr>
              <a:t>2- تهیه و انتشار یک برنامه زمان بندی شده</a:t>
            </a:r>
          </a:p>
          <a:p>
            <a:pPr marL="0" indent="0" algn="r" rtl="1">
              <a:buNone/>
            </a:pPr>
            <a:r>
              <a:rPr lang="fa-IR" dirty="0" smtClean="0">
                <a:cs typeface="B Mitra" panose="00000400000000000000" pitchFamily="2" charset="-78"/>
              </a:rPr>
              <a:t>3- زمانی برای برگزاری برنامه انتخاب شود که افراد بتوانند بدون دشواری در جلسه شرکت کنند.</a:t>
            </a:r>
          </a:p>
          <a:p>
            <a:pPr marL="0" indent="0" algn="r" rtl="1">
              <a:buNone/>
            </a:pPr>
            <a:r>
              <a:rPr lang="fa-IR" dirty="0" smtClean="0">
                <a:cs typeface="B Mitra" panose="00000400000000000000" pitchFamily="2" charset="-78"/>
              </a:rPr>
              <a:t>4- از یک استاد مجرب بخواهید که جلسه را هدایت و حمایت کند.</a:t>
            </a:r>
          </a:p>
          <a:p>
            <a:pPr marL="0" indent="0" algn="r" rtl="1">
              <a:buNone/>
            </a:pPr>
            <a:r>
              <a:rPr lang="fa-IR" dirty="0" smtClean="0">
                <a:cs typeface="B Mitra" panose="00000400000000000000" pitchFamily="2" charset="-78"/>
              </a:rPr>
              <a:t>5- مقالاتی را انتخاب کنید که با کار روزانه بالینی دستیاران و فراگیران ارتباط داشته باشد.</a:t>
            </a:r>
          </a:p>
          <a:p>
            <a:pPr marL="0" indent="0" algn="r" rtl="1">
              <a:buNone/>
            </a:pPr>
            <a:r>
              <a:rPr lang="fa-IR" dirty="0" smtClean="0">
                <a:cs typeface="B Mitra" panose="00000400000000000000" pitchFamily="2" charset="-78"/>
              </a:rPr>
              <a:t>6- ارائه دهنده مقاله را خلاصه نموده و با کلمات و درک و فهم خود اسلایدهای پاورپوینت را تهیه نماید.</a:t>
            </a:r>
          </a:p>
          <a:p>
            <a:pPr marL="0" indent="0" algn="r" rtl="1">
              <a:buNone/>
            </a:pPr>
            <a:r>
              <a:rPr lang="fa-IR" dirty="0" smtClean="0">
                <a:cs typeface="B Mitra" panose="00000400000000000000" pitchFamily="2" charset="-78"/>
              </a:rPr>
              <a:t>7- زمان ارائه مقاله از مدت زمان پیش بینی شده مثلا 20 دقیقه تجاوز نکند.</a:t>
            </a:r>
          </a:p>
          <a:p>
            <a:pPr marL="0" indent="0" algn="r" rtl="1">
              <a:buNone/>
            </a:pPr>
            <a:r>
              <a:rPr lang="fa-IR" dirty="0" smtClean="0">
                <a:cs typeface="B Mitra" panose="00000400000000000000" pitchFamily="2" charset="-78"/>
              </a:rPr>
              <a:t>8- قبل از جلسه ارزیابی نقادانه مقاله توسط ارائه دهنده و استاد ناظر انجام شده باشد و نتایج ارزیابی در جلسه ارائه شود.</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23106132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4"/>
            <a:ext cx="10515600" cy="4551729"/>
          </a:xfrm>
        </p:spPr>
        <p:txBody>
          <a:bodyPr>
            <a:noAutofit/>
          </a:bodyPr>
          <a:lstStyle/>
          <a:p>
            <a:pPr marL="0" indent="0" algn="r" rtl="1">
              <a:buNone/>
            </a:pPr>
            <a:r>
              <a:rPr lang="fa-IR" dirty="0" smtClean="0">
                <a:cs typeface="B Mitra" panose="00000400000000000000" pitchFamily="2" charset="-78"/>
              </a:rPr>
              <a:t>9- نکات </a:t>
            </a:r>
            <a:r>
              <a:rPr lang="fa-IR" dirty="0">
                <a:cs typeface="B Mitra" panose="00000400000000000000" pitchFamily="2" charset="-78"/>
              </a:rPr>
              <a:t>آموزشی مقاله قبل از جلسه مشخص شود و در جلسه ارائه گردد.</a:t>
            </a:r>
          </a:p>
          <a:p>
            <a:pPr marL="0" indent="0" algn="r" rtl="1">
              <a:buNone/>
            </a:pPr>
            <a:r>
              <a:rPr lang="fa-IR" dirty="0">
                <a:cs typeface="B Mitra" panose="00000400000000000000" pitchFamily="2" charset="-78"/>
              </a:rPr>
              <a:t>10- مقاله در اختیار سایر افراد شرکت کننده قرار داده شود تا قبل از جلسه مطالعه کنند.</a:t>
            </a:r>
          </a:p>
          <a:p>
            <a:pPr marL="0" indent="0" algn="r" rtl="1">
              <a:buNone/>
            </a:pPr>
            <a:r>
              <a:rPr lang="fa-IR" dirty="0" smtClean="0">
                <a:cs typeface="B Mitra" panose="00000400000000000000" pitchFamily="2" charset="-78"/>
              </a:rPr>
              <a:t>11- ارائه یک نتیجه گیری در پایان جلسه و نکات آموزشی خلاصه شده مهم می باشد.</a:t>
            </a:r>
          </a:p>
          <a:p>
            <a:pPr marL="0" indent="0" algn="r" rtl="1">
              <a:buNone/>
            </a:pPr>
            <a:r>
              <a:rPr lang="fa-IR" dirty="0" smtClean="0">
                <a:cs typeface="B Mitra" panose="00000400000000000000" pitchFamily="2" charset="-78"/>
              </a:rPr>
              <a:t>12- حضور و غیاب فراگیران و ارزیابی ژورنال کلاب </a:t>
            </a:r>
          </a:p>
          <a:p>
            <a:pPr marL="0" indent="0" algn="r" rtl="1">
              <a:buNone/>
            </a:pPr>
            <a:r>
              <a:rPr lang="fa-IR" dirty="0" smtClean="0">
                <a:cs typeface="B Mitra" panose="00000400000000000000" pitchFamily="2" charset="-78"/>
              </a:rPr>
              <a:t>13- چو جلسه را دوستانه و علمی نگه دارید و از تحقیر و تهدید و تمسخر پرهیز شود.</a:t>
            </a:r>
          </a:p>
          <a:p>
            <a:pPr marL="0" indent="0" algn="r" rtl="1">
              <a:buNone/>
            </a:pPr>
            <a:r>
              <a:rPr lang="fa-IR" dirty="0" smtClean="0">
                <a:cs typeface="B Mitra" panose="00000400000000000000" pitchFamily="2" charset="-78"/>
              </a:rPr>
              <a:t>14- زمینه های مشارکت فعال فراگیران در جلسه مهیا شود مانند پرسش و پاسخ، بحث گروهی</a:t>
            </a:r>
          </a:p>
          <a:p>
            <a:pPr marL="0" indent="0" algn="just" rtl="1">
              <a:buNone/>
            </a:pPr>
            <a:r>
              <a:rPr lang="fa-IR" dirty="0" smtClean="0">
                <a:cs typeface="B Mitra" panose="00000400000000000000" pitchFamily="2" charset="-78"/>
              </a:rPr>
              <a:t>15- لازم است برای دسته های مختلف فراگیران اهداف اموزشی متناسب در پاسخ به نیازهای آنها تعیین نمود.</a:t>
            </a:r>
          </a:p>
          <a:p>
            <a:pPr marL="0" indent="0" algn="just" rtl="1">
              <a:buNone/>
            </a:pPr>
            <a:r>
              <a:rPr lang="fa-IR" dirty="0" smtClean="0">
                <a:cs typeface="B Mitra" panose="00000400000000000000" pitchFamily="2" charset="-78"/>
              </a:rPr>
              <a:t>16- می تواند </a:t>
            </a:r>
            <a:r>
              <a:rPr lang="fa-IR" dirty="0">
                <a:cs typeface="B Mitra" panose="00000400000000000000" pitchFamily="2" charset="-78"/>
              </a:rPr>
              <a:t>به صورت بین رشته ای از دانشجویان سایر رشته ای علوم پزشکی مانند پرستاران و داروسازان و تغذیه نیز شرکت </a:t>
            </a:r>
            <a:r>
              <a:rPr lang="fa-IR" dirty="0" smtClean="0">
                <a:cs typeface="B Mitra" panose="00000400000000000000" pitchFamily="2" charset="-78"/>
              </a:rPr>
              <a:t>کنند.</a:t>
            </a:r>
          </a:p>
          <a:p>
            <a:pPr marL="0" indent="0" algn="r" rtl="1">
              <a:buNone/>
            </a:pPr>
            <a:endParaRPr lang="fa-IR" dirty="0" smtClean="0">
              <a:cs typeface="B Mitra" panose="00000400000000000000" pitchFamily="2" charset="-78"/>
            </a:endParaRPr>
          </a:p>
          <a:p>
            <a:pPr marL="0" indent="0" algn="r" rtl="1">
              <a:buNone/>
            </a:pPr>
            <a:r>
              <a:rPr lang="fa-IR" dirty="0" smtClean="0">
                <a:cs typeface="B Mitra" panose="00000400000000000000" pitchFamily="2" charset="-78"/>
              </a:rPr>
              <a:t> </a:t>
            </a:r>
          </a:p>
          <a:p>
            <a:pPr marL="0" indent="0" algn="r" rtl="1">
              <a:buNone/>
            </a:pPr>
            <a:endParaRPr lang="en-US" dirty="0">
              <a:cs typeface="B Mitra" panose="00000400000000000000" pitchFamily="2" charset="-78"/>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111918"/>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
        <p:nvSpPr>
          <p:cNvPr id="7" name="Title 1"/>
          <p:cNvSpPr>
            <a:spLocks noGrp="1"/>
          </p:cNvSpPr>
          <p:nvPr>
            <p:ph type="title"/>
          </p:nvPr>
        </p:nvSpPr>
        <p:spPr>
          <a:xfrm>
            <a:off x="838200" y="365125"/>
            <a:ext cx="9502697" cy="1325563"/>
          </a:xfrm>
        </p:spPr>
        <p:txBody>
          <a:bodyPr>
            <a:normAutofit/>
          </a:bodyPr>
          <a:lstStyle/>
          <a:p>
            <a:pPr algn="r" rtl="1"/>
            <a:r>
              <a:rPr lang="fa-IR" b="1" dirty="0" smtClean="0">
                <a:cs typeface="B Mitra" panose="00000400000000000000" pitchFamily="2" charset="-78"/>
              </a:rPr>
              <a:t>اقدامات لازم برگزاری ژورنال کلاب</a:t>
            </a:r>
            <a:endParaRPr lang="en-US" b="1" dirty="0">
              <a:cs typeface="B Mitra" panose="00000400000000000000" pitchFamily="2" charset="-78"/>
            </a:endParaRPr>
          </a:p>
        </p:txBody>
      </p:sp>
    </p:spTree>
    <p:extLst>
      <p:ext uri="{BB962C8B-B14F-4D97-AF65-F5344CB8AC3E}">
        <p14:creationId xmlns:p14="http://schemas.microsoft.com/office/powerpoint/2010/main" val="19241686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788" y="1929785"/>
            <a:ext cx="3293422" cy="879232"/>
          </a:xfrm>
        </p:spPr>
        <p:style>
          <a:lnRef idx="2">
            <a:schemeClr val="accent4">
              <a:shade val="50000"/>
            </a:schemeClr>
          </a:lnRef>
          <a:fillRef idx="1">
            <a:schemeClr val="accent4"/>
          </a:fillRef>
          <a:effectRef idx="0">
            <a:schemeClr val="accent4"/>
          </a:effectRef>
          <a:fontRef idx="minor">
            <a:schemeClr val="lt1"/>
          </a:fontRef>
        </p:style>
        <p:txBody>
          <a:bodyPr anchor="ctr">
            <a:normAutofit/>
          </a:bodyPr>
          <a:lstStyle/>
          <a:p>
            <a:pPr algn="ctr">
              <a:lnSpc>
                <a:spcPct val="100000"/>
              </a:lnSpc>
            </a:pPr>
            <a:r>
              <a:rPr lang="fa-IR" dirty="0">
                <a:cs typeface="B Titr" panose="00000700000000000000" pitchFamily="2" charset="-78"/>
              </a:rPr>
              <a:t>جمع بندی</a:t>
            </a:r>
          </a:p>
        </p:txBody>
      </p:sp>
      <p:sp>
        <p:nvSpPr>
          <p:cNvPr id="4" name="Content Placeholder 3"/>
          <p:cNvSpPr>
            <a:spLocks noGrp="1"/>
          </p:cNvSpPr>
          <p:nvPr>
            <p:ph idx="1"/>
          </p:nvPr>
        </p:nvSpPr>
        <p:spPr>
          <a:xfrm>
            <a:off x="4988171" y="1550126"/>
            <a:ext cx="6629399" cy="4311412"/>
          </a:xfrm>
          <a:prstGeom prst="wedgeRectCallout">
            <a:avLst>
              <a:gd name="adj1" fmla="val -56730"/>
              <a:gd name="adj2" fmla="val 15728"/>
            </a:avLst>
          </a:prstGeom>
          <a:solidFill>
            <a:schemeClr val="accent1">
              <a:lumMod val="20000"/>
              <a:lumOff val="80000"/>
            </a:schemeClr>
          </a:solidFill>
        </p:spPr>
        <p:txBody>
          <a:bodyPr>
            <a:normAutofit/>
          </a:bodyPr>
          <a:lstStyle/>
          <a:p>
            <a:pPr marL="401638" indent="-346075" algn="r" rtl="1">
              <a:lnSpc>
                <a:spcPct val="60000"/>
              </a:lnSpc>
              <a:spcBef>
                <a:spcPts val="0"/>
              </a:spcBef>
              <a:buFont typeface="Wingdings" panose="05000000000000000000" pitchFamily="2" charset="2"/>
              <a:buChar char="§"/>
            </a:pPr>
            <a:endParaRPr lang="fa-IR" sz="2800" dirty="0" smtClean="0">
              <a:cs typeface="B Mitra" panose="00000400000000000000" pitchFamily="2" charset="-78"/>
            </a:endParaRPr>
          </a:p>
          <a:p>
            <a:pPr marL="401638" indent="-346075" algn="r" rtl="1">
              <a:lnSpc>
                <a:spcPct val="100000"/>
              </a:lnSpc>
              <a:buFont typeface="Wingdings" panose="05000000000000000000" pitchFamily="2" charset="2"/>
              <a:buChar char="§"/>
            </a:pPr>
            <a:r>
              <a:rPr lang="fa-IR" sz="2800" dirty="0" smtClean="0">
                <a:cs typeface="B Mitra" panose="00000400000000000000" pitchFamily="2" charset="-78"/>
              </a:rPr>
              <a:t>بستر لازم برای نزدیک </a:t>
            </a:r>
            <a:r>
              <a:rPr lang="fa-IR" sz="2800" dirty="0">
                <a:cs typeface="B Mitra" panose="00000400000000000000" pitchFamily="2" charset="-78"/>
              </a:rPr>
              <a:t>و </a:t>
            </a:r>
            <a:r>
              <a:rPr lang="fa-IR" sz="2800" dirty="0" smtClean="0">
                <a:cs typeface="B Mitra" panose="00000400000000000000" pitchFamily="2" charset="-78"/>
              </a:rPr>
              <a:t>همسو کردن دانش پایه دانشجو با انجام مهارت ها همراه با تشخیص </a:t>
            </a:r>
            <a:r>
              <a:rPr lang="fa-IR" sz="2800" dirty="0">
                <a:cs typeface="B Mitra" panose="00000400000000000000" pitchFamily="2" charset="-78"/>
              </a:rPr>
              <a:t>و </a:t>
            </a:r>
            <a:r>
              <a:rPr lang="fa-IR" sz="2800" dirty="0" smtClean="0">
                <a:cs typeface="B Mitra" panose="00000400000000000000" pitchFamily="2" charset="-78"/>
              </a:rPr>
              <a:t>درمان بیماران </a:t>
            </a:r>
            <a:r>
              <a:rPr lang="fa-IR" sz="2800" dirty="0">
                <a:cs typeface="B Mitra" panose="00000400000000000000" pitchFamily="2" charset="-78"/>
              </a:rPr>
              <a:t>و </a:t>
            </a:r>
            <a:r>
              <a:rPr lang="fa-IR" sz="2800" dirty="0" smtClean="0">
                <a:cs typeface="B Mitra" panose="00000400000000000000" pitchFamily="2" charset="-78"/>
              </a:rPr>
              <a:t>کسب انواع مهارت های حرفه </a:t>
            </a:r>
            <a:r>
              <a:rPr lang="fa-IR" sz="2800" dirty="0">
                <a:cs typeface="B Mitra" panose="00000400000000000000" pitchFamily="2" charset="-78"/>
              </a:rPr>
              <a:t>ای </a:t>
            </a:r>
            <a:r>
              <a:rPr lang="fa-IR" sz="2800" dirty="0" smtClean="0">
                <a:cs typeface="B Mitra" panose="00000400000000000000" pitchFamily="2" charset="-78"/>
              </a:rPr>
              <a:t>فراهم کند.</a:t>
            </a:r>
          </a:p>
          <a:p>
            <a:pPr marL="401638" indent="-346075" algn="r" rtl="1">
              <a:buFont typeface="Wingdings" panose="05000000000000000000" pitchFamily="2" charset="2"/>
              <a:buChar char="§"/>
            </a:pPr>
            <a:endParaRPr lang="fa-IR" sz="2800" dirty="0" smtClean="0">
              <a:cs typeface="B Mitra" panose="00000400000000000000" pitchFamily="2" charset="-78"/>
            </a:endParaRPr>
          </a:p>
          <a:p>
            <a:pPr marL="401638" indent="-346075" algn="r" rtl="1">
              <a:lnSpc>
                <a:spcPct val="100000"/>
              </a:lnSpc>
              <a:buFont typeface="Wingdings" panose="05000000000000000000" pitchFamily="2" charset="2"/>
              <a:buChar char="§"/>
            </a:pPr>
            <a:r>
              <a:rPr lang="fa-IR" sz="2800" dirty="0" smtClean="0">
                <a:cs typeface="B Mitra" panose="00000400000000000000" pitchFamily="2" charset="-78"/>
              </a:rPr>
              <a:t>فرصت های یادگیری برای کسب تجربه و تمرین مهارت های لازم از طریق مشاهده کردن</a:t>
            </a:r>
            <a:r>
              <a:rPr lang="fa-IR" sz="2800" dirty="0">
                <a:cs typeface="B Mitra" panose="00000400000000000000" pitchFamily="2" charset="-78"/>
              </a:rPr>
              <a:t>، </a:t>
            </a:r>
            <a:r>
              <a:rPr lang="fa-IR" sz="2800" dirty="0" smtClean="0">
                <a:cs typeface="B Mitra" panose="00000400000000000000" pitchFamily="2" charset="-78"/>
              </a:rPr>
              <a:t>مشارکت</a:t>
            </a:r>
            <a:r>
              <a:rPr lang="fa-IR" sz="2800" dirty="0">
                <a:cs typeface="B Mitra" panose="00000400000000000000" pitchFamily="2" charset="-78"/>
              </a:rPr>
              <a:t>، </a:t>
            </a:r>
            <a:r>
              <a:rPr lang="fa-IR" sz="2800" dirty="0" smtClean="0">
                <a:cs typeface="B Mitra" panose="00000400000000000000" pitchFamily="2" charset="-78"/>
              </a:rPr>
              <a:t>طراحی </a:t>
            </a:r>
            <a:r>
              <a:rPr lang="fa-IR" sz="2800" dirty="0">
                <a:cs typeface="B Mitra" panose="00000400000000000000" pitchFamily="2" charset="-78"/>
              </a:rPr>
              <a:t>روش </a:t>
            </a:r>
            <a:r>
              <a:rPr lang="fa-IR" sz="2800" dirty="0" smtClean="0">
                <a:cs typeface="B Mitra" panose="00000400000000000000" pitchFamily="2" charset="-78"/>
              </a:rPr>
              <a:t>درمان </a:t>
            </a:r>
            <a:r>
              <a:rPr lang="fa-IR" sz="2800" dirty="0">
                <a:cs typeface="B Mitra" panose="00000400000000000000" pitchFamily="2" charset="-78"/>
              </a:rPr>
              <a:t>و </a:t>
            </a:r>
            <a:r>
              <a:rPr lang="fa-IR" sz="2800" dirty="0" smtClean="0">
                <a:cs typeface="B Mitra" panose="00000400000000000000" pitchFamily="2" charset="-78"/>
              </a:rPr>
              <a:t>به کارگیری درمان با لحاظ کردن همه جوانب بالینی ایجاد کند.</a:t>
            </a:r>
            <a:endParaRPr lang="en-US" sz="2800" dirty="0">
              <a:solidFill>
                <a:srgbClr val="C00000"/>
              </a:solidFill>
              <a:cs typeface="B Mitra" panose="00000400000000000000" pitchFamily="2" charset="-78"/>
            </a:endParaRPr>
          </a:p>
        </p:txBody>
      </p:sp>
      <p:sp>
        <p:nvSpPr>
          <p:cNvPr id="7" name="Text Placeholder 6"/>
          <p:cNvSpPr>
            <a:spLocks noGrp="1"/>
          </p:cNvSpPr>
          <p:nvPr>
            <p:ph type="body" sz="half" idx="2"/>
          </p:nvPr>
        </p:nvSpPr>
        <p:spPr>
          <a:xfrm>
            <a:off x="1220788" y="2930770"/>
            <a:ext cx="3293422" cy="2532183"/>
          </a:xfrm>
          <a:prstGeom prst="wedgeRectCallout">
            <a:avLst>
              <a:gd name="adj1" fmla="val 63172"/>
              <a:gd name="adj2" fmla="val -20467"/>
            </a:avLst>
          </a:prstGeom>
        </p:spPr>
        <p:style>
          <a:lnRef idx="0">
            <a:schemeClr val="accent1"/>
          </a:lnRef>
          <a:fillRef idx="3">
            <a:schemeClr val="accent1"/>
          </a:fillRef>
          <a:effectRef idx="3">
            <a:schemeClr val="accent1"/>
          </a:effectRef>
          <a:fontRef idx="minor">
            <a:schemeClr val="lt1"/>
          </a:fontRef>
        </p:style>
        <p:txBody>
          <a:bodyPr anchor="ctr">
            <a:normAutofit/>
          </a:bodyPr>
          <a:lstStyle/>
          <a:p>
            <a:pPr algn="ctr" rtl="1">
              <a:lnSpc>
                <a:spcPct val="100000"/>
              </a:lnSpc>
            </a:pPr>
            <a:r>
              <a:rPr lang="fa-IR" sz="3200" dirty="0">
                <a:cs typeface="B Mitra" panose="00000400000000000000" pitchFamily="2" charset="-78"/>
              </a:rPr>
              <a:t>در روش تدریس </a:t>
            </a:r>
            <a:r>
              <a:rPr lang="fa-IR" sz="3200" dirty="0" smtClean="0">
                <a:cs typeface="B Mitra" panose="00000400000000000000" pitchFamily="2" charset="-78"/>
              </a:rPr>
              <a:t>بالینی موفق </a:t>
            </a:r>
            <a:r>
              <a:rPr lang="fa-IR" sz="3200" dirty="0">
                <a:cs typeface="B Mitra" panose="00000400000000000000" pitchFamily="2" charset="-78"/>
              </a:rPr>
              <a:t>و اثربخش مدرس باید بتوانند:</a:t>
            </a:r>
            <a:endParaRPr lang="en-US" sz="3200" dirty="0">
              <a:cs typeface="B Mitra" panose="00000400000000000000" pitchFamily="2" charset="-78"/>
            </a:endParaRPr>
          </a:p>
        </p:txBody>
      </p:sp>
      <p:sp>
        <p:nvSpPr>
          <p:cNvPr id="3" name="Slide Number Placeholder 2"/>
          <p:cNvSpPr>
            <a:spLocks noGrp="1"/>
          </p:cNvSpPr>
          <p:nvPr>
            <p:ph type="sldNum" sz="quarter" idx="12"/>
          </p:nvPr>
        </p:nvSpPr>
        <p:spPr/>
        <p:txBody>
          <a:bodyPr/>
          <a:lstStyle/>
          <a:p>
            <a:fld id="{7DC1BBB0-96F0-4077-A278-0F3FB5C104D3}" type="slidenum">
              <a:rPr lang="en-US" smtClean="0"/>
              <a:t>45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3999" r="15001"/>
          <a:stretch/>
        </p:blipFill>
        <p:spPr>
          <a:xfrm>
            <a:off x="10439401" y="0"/>
            <a:ext cx="1464415" cy="1371600"/>
          </a:xfrm>
          <a:prstGeom prst="ellipse">
            <a:avLst/>
          </a:prstGeom>
          <a:ln>
            <a:noFill/>
          </a:ln>
          <a:effectLst>
            <a:softEdge rad="112500"/>
          </a:effectLst>
        </p:spPr>
      </p:pic>
    </p:spTree>
    <p:extLst>
      <p:ext uri="{BB962C8B-B14F-4D97-AF65-F5344CB8AC3E}">
        <p14:creationId xmlns:p14="http://schemas.microsoft.com/office/powerpoint/2010/main" val="327159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DC1BBB0-96F0-4077-A278-0F3FB5C104D3}" type="slidenum">
              <a:rPr lang="en-US" smtClean="0"/>
              <a:pPr/>
              <a:t>46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838200"/>
            <a:ext cx="5593948" cy="3734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762001" y="3147593"/>
            <a:ext cx="4015843" cy="769441"/>
          </a:xfrm>
          <a:prstGeom prst="rect">
            <a:avLst/>
          </a:prstGeom>
        </p:spPr>
        <p:txBody>
          <a:bodyPr wrap="none">
            <a:spAutoFit/>
          </a:bodyPr>
          <a:lstStyle/>
          <a:p>
            <a:r>
              <a:rPr lang="fa-IR" sz="4400" dirty="0">
                <a:cs typeface="B Titr" panose="00000700000000000000" pitchFamily="2" charset="-78"/>
              </a:rPr>
              <a:t>با تشکر از توجه شما</a:t>
            </a:r>
            <a:endParaRPr lang="en-US" sz="4400"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3999" r="15001"/>
          <a:stretch/>
        </p:blipFill>
        <p:spPr>
          <a:xfrm>
            <a:off x="29792" y="4724400"/>
            <a:ext cx="2103808" cy="2133600"/>
          </a:xfrm>
          <a:prstGeom prst="ellipse">
            <a:avLst/>
          </a:prstGeom>
          <a:ln>
            <a:noFill/>
          </a:ln>
          <a:effectLst>
            <a:softEdge rad="112500"/>
          </a:effectLst>
        </p:spPr>
      </p:pic>
    </p:spTree>
    <p:extLst>
      <p:ext uri="{BB962C8B-B14F-4D97-AF65-F5344CB8AC3E}">
        <p14:creationId xmlns:p14="http://schemas.microsoft.com/office/powerpoint/2010/main" val="918836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025" y="482678"/>
            <a:ext cx="8526128" cy="889000"/>
          </a:xfrm>
        </p:spPr>
        <p:txBody>
          <a:bodyPr>
            <a:normAutofit/>
          </a:bodyPr>
          <a:lstStyle/>
          <a:p>
            <a:pPr algn="r" rtl="1"/>
            <a:r>
              <a:rPr lang="fa-IR" b="1" dirty="0">
                <a:cs typeface="B Mitra" panose="00000400000000000000" pitchFamily="2" charset="-78"/>
              </a:rPr>
              <a:t>تدریس</a:t>
            </a:r>
            <a:endParaRPr lang="en-US" b="1" dirty="0">
              <a:cs typeface="B Mitra" panose="00000400000000000000" pitchFamily="2" charset="-78"/>
            </a:endParaRPr>
          </a:p>
        </p:txBody>
      </p:sp>
      <p:sp>
        <p:nvSpPr>
          <p:cNvPr id="3" name="Content Placeholder 2"/>
          <p:cNvSpPr>
            <a:spLocks noGrp="1"/>
          </p:cNvSpPr>
          <p:nvPr>
            <p:ph idx="1"/>
          </p:nvPr>
        </p:nvSpPr>
        <p:spPr>
          <a:xfrm>
            <a:off x="726831" y="1501387"/>
            <a:ext cx="10867291" cy="3236643"/>
          </a:xfrm>
        </p:spPr>
        <p:txBody>
          <a:bodyPr>
            <a:normAutofit fontScale="92500" lnSpcReduction="10000"/>
          </a:bodyPr>
          <a:lstStyle/>
          <a:p>
            <a:pPr algn="just" rtl="1">
              <a:lnSpc>
                <a:spcPct val="120000"/>
              </a:lnSpc>
            </a:pPr>
            <a:r>
              <a:rPr lang="fa-IR" dirty="0">
                <a:cs typeface="B Nazanin" panose="00000400000000000000" pitchFamily="2" charset="-78"/>
              </a:rPr>
              <a:t>تدریس عبارت از </a:t>
            </a:r>
            <a:r>
              <a:rPr lang="fa-IR" dirty="0">
                <a:solidFill>
                  <a:srgbClr val="FF0000"/>
                </a:solidFill>
                <a:cs typeface="B Nazanin" panose="00000400000000000000" pitchFamily="2" charset="-78"/>
              </a:rPr>
              <a:t>تعامل يا رفتار متقابل مدرس و فراگير </a:t>
            </a:r>
            <a:r>
              <a:rPr lang="fa-IR" dirty="0">
                <a:cs typeface="B Nazanin" panose="00000400000000000000" pitchFamily="2" charset="-78"/>
              </a:rPr>
              <a:t>بر اساس </a:t>
            </a:r>
            <a:r>
              <a:rPr lang="fa-IR" dirty="0">
                <a:solidFill>
                  <a:srgbClr val="FF0000"/>
                </a:solidFill>
                <a:cs typeface="B Nazanin" panose="00000400000000000000" pitchFamily="2" charset="-78"/>
              </a:rPr>
              <a:t>طرح منظم و هدفدار مدرس</a:t>
            </a:r>
            <a:r>
              <a:rPr lang="fa-IR" dirty="0">
                <a:cs typeface="B Nazanin" panose="00000400000000000000" pitchFamily="2" charset="-78"/>
              </a:rPr>
              <a:t>، براي </a:t>
            </a:r>
            <a:r>
              <a:rPr lang="fa-IR" dirty="0">
                <a:solidFill>
                  <a:srgbClr val="FF0000"/>
                </a:solidFill>
                <a:cs typeface="B Nazanin" panose="00000400000000000000" pitchFamily="2" charset="-78"/>
              </a:rPr>
              <a:t>ايجاد تغيير در رفتار فراگير </a:t>
            </a:r>
            <a:r>
              <a:rPr lang="fa-IR" dirty="0">
                <a:cs typeface="B Nazanin" panose="00000400000000000000" pitchFamily="2" charset="-78"/>
              </a:rPr>
              <a:t>است.</a:t>
            </a:r>
          </a:p>
          <a:p>
            <a:pPr algn="just" rtl="1">
              <a:lnSpc>
                <a:spcPct val="110000"/>
              </a:lnSpc>
            </a:pPr>
            <a:r>
              <a:rPr lang="fa-IR" dirty="0">
                <a:cs typeface="B Nazanin" panose="00000400000000000000" pitchFamily="2" charset="-78"/>
              </a:rPr>
              <a:t>تدریس، سلسله فعالیتهای منظم و مرتبی است که از قبل طراحی شده است و </a:t>
            </a:r>
            <a:r>
              <a:rPr lang="fa-IR" dirty="0">
                <a:solidFill>
                  <a:srgbClr val="FF0000"/>
                </a:solidFill>
                <a:cs typeface="B Nazanin" panose="00000400000000000000" pitchFamily="2" charset="-78"/>
              </a:rPr>
              <a:t>هدف آن ایجاد شرایط مطلوب </a:t>
            </a:r>
            <a:r>
              <a:rPr lang="fa-IR" dirty="0">
                <a:cs typeface="B Nazanin" panose="00000400000000000000" pitchFamily="2" charset="-78"/>
              </a:rPr>
              <a:t>برای تغییر و </a:t>
            </a:r>
            <a:r>
              <a:rPr lang="fa-IR" dirty="0">
                <a:solidFill>
                  <a:srgbClr val="FF0000"/>
                </a:solidFill>
                <a:cs typeface="B Nazanin" panose="00000400000000000000" pitchFamily="2" charset="-78"/>
              </a:rPr>
              <a:t>تسهیل یادگیری </a:t>
            </a:r>
            <a:r>
              <a:rPr lang="fa-IR" dirty="0">
                <a:cs typeface="B Nazanin" panose="00000400000000000000" pitchFamily="2" charset="-78"/>
              </a:rPr>
              <a:t>توسط فراگیران است. </a:t>
            </a:r>
          </a:p>
          <a:p>
            <a:pPr algn="r" rtl="1"/>
            <a:r>
              <a:rPr lang="fa-IR" dirty="0">
                <a:cs typeface="B Nazanin" panose="00000400000000000000" pitchFamily="2" charset="-78"/>
              </a:rPr>
              <a:t>تدریس بدون تعامل مدرس و فراگیر بی معنی است. </a:t>
            </a:r>
            <a:endParaRPr lang="en-US" dirty="0">
              <a:cs typeface="B Nazanin" panose="00000400000000000000" pitchFamily="2" charset="-78"/>
            </a:endParaRPr>
          </a:p>
          <a:p>
            <a:pPr marL="0" indent="0" algn="r" rtl="1">
              <a:buNone/>
            </a:pPr>
            <a:endParaRPr lang="en-US" sz="2400" b="1" dirty="0">
              <a:cs typeface="B Nazanin" panose="00000400000000000000" pitchFamily="2" charset="-78"/>
            </a:endParaRPr>
          </a:p>
          <a:p>
            <a:pPr marL="0" indent="0" algn="r" rtl="1">
              <a:buNone/>
            </a:pPr>
            <a:r>
              <a:rPr lang="fa-IR" sz="2400" b="1" dirty="0">
                <a:cs typeface="B Nazanin" panose="00000400000000000000" pitchFamily="2" charset="-78"/>
              </a:rPr>
              <a:t>چهار عنصر اصلی تدریس (شعبانی 1390)</a:t>
            </a:r>
          </a:p>
          <a:p>
            <a:pPr algn="r" rtl="1"/>
            <a:endParaRPr lang="en-US" sz="2400"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7DC1BBB0-96F0-4077-A278-0F3FB5C104D3}" type="slidenum">
              <a:rPr lang="en-US" smtClean="0"/>
              <a:t>5</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57633" y="89263"/>
            <a:ext cx="1464415" cy="1371600"/>
          </a:xfrm>
          <a:prstGeom prst="ellipse">
            <a:avLst/>
          </a:prstGeom>
          <a:ln>
            <a:noFill/>
          </a:ln>
          <a:effectLst>
            <a:softEdge rad="112500"/>
          </a:effectLst>
        </p:spPr>
      </p:pic>
      <p:sp>
        <p:nvSpPr>
          <p:cNvPr id="6" name="Rectangle 5"/>
          <p:cNvSpPr/>
          <p:nvPr/>
        </p:nvSpPr>
        <p:spPr>
          <a:xfrm>
            <a:off x="1595026" y="4786691"/>
            <a:ext cx="8929540" cy="156966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r" rtl="1"/>
            <a:r>
              <a:rPr lang="fa-IR" sz="2400" dirty="0">
                <a:cs typeface="B Nazanin" panose="00000400000000000000" pitchFamily="2" charset="-78"/>
              </a:rPr>
              <a:t>1- وجود تعامل بین مدرس و فراگیر</a:t>
            </a:r>
          </a:p>
          <a:p>
            <a:pPr algn="r" rtl="1"/>
            <a:r>
              <a:rPr lang="fa-IR" sz="2400" dirty="0">
                <a:cs typeface="B Nazanin" panose="00000400000000000000" pitchFamily="2" charset="-78"/>
              </a:rPr>
              <a:t>2- فعالیت براساس اهداف معین و از پیش تعیین شده</a:t>
            </a:r>
          </a:p>
          <a:p>
            <a:pPr algn="r" rtl="1"/>
            <a:r>
              <a:rPr lang="fa-IR" sz="2400" dirty="0">
                <a:cs typeface="B Nazanin" panose="00000400000000000000" pitchFamily="2" charset="-78"/>
              </a:rPr>
              <a:t>3- طراحی منظم با توجه به موقعیت و امکانات</a:t>
            </a:r>
          </a:p>
          <a:p>
            <a:pPr algn="r" rtl="1"/>
            <a:r>
              <a:rPr lang="fa-IR" sz="2400" dirty="0">
                <a:cs typeface="B Nazanin" panose="00000400000000000000" pitchFamily="2" charset="-78"/>
              </a:rPr>
              <a:t>4- ایجاد فرصت و تسهیل یادگیری</a:t>
            </a:r>
            <a:endParaRPr lang="fa-IR"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1973473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2" y="1143001"/>
            <a:ext cx="8857128" cy="1239837"/>
          </a:xfrm>
        </p:spPr>
        <p:txBody>
          <a:bodyPr/>
          <a:lstStyle/>
          <a:p>
            <a:pPr algn="r" rtl="1"/>
            <a:r>
              <a:rPr lang="fa-IR" b="1" dirty="0" smtClean="0">
                <a:cs typeface="B Mitra" panose="00000400000000000000" pitchFamily="2" charset="-78"/>
              </a:rPr>
              <a:t>روش </a:t>
            </a:r>
            <a:r>
              <a:rPr lang="fa-IR" b="1" dirty="0">
                <a:cs typeface="B Mitra" panose="00000400000000000000" pitchFamily="2" charset="-78"/>
              </a:rPr>
              <a:t>تدریس</a:t>
            </a:r>
            <a:r>
              <a:rPr lang="fa-IR" b="1" dirty="0" smtClean="0">
                <a:cs typeface="B Mitra" panose="00000400000000000000" pitchFamily="2" charset="-78"/>
              </a:rPr>
              <a:t> چیست؟</a:t>
            </a:r>
            <a:endParaRPr lang="en-US" b="1" dirty="0">
              <a:cs typeface="B Mitra" panose="00000400000000000000" pitchFamily="2" charset="-78"/>
            </a:endParaRP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4262279197"/>
              </p:ext>
            </p:extLst>
          </p:nvPr>
        </p:nvGraphicFramePr>
        <p:xfrm>
          <a:off x="1524001" y="2988041"/>
          <a:ext cx="9647608" cy="1494312"/>
        </p:xfrm>
        <a:graphic>
          <a:graphicData uri="http://schemas.openxmlformats.org/drawingml/2006/table">
            <a:tbl>
              <a:tblPr firstRow="1" bandRow="1">
                <a:tableStyleId>{69012ECD-51FC-41F1-AA8D-1B2483CD663E}</a:tableStyleId>
              </a:tblPr>
              <a:tblGrid>
                <a:gridCol w="9647608">
                  <a:extLst>
                    <a:ext uri="{9D8B030D-6E8A-4147-A177-3AD203B41FA5}">
                      <a16:colId xmlns:a16="http://schemas.microsoft.com/office/drawing/2014/main" xmlns="" val="20000"/>
                    </a:ext>
                  </a:extLst>
                </a:gridCol>
              </a:tblGrid>
              <a:tr h="1494312">
                <a:tc>
                  <a:txBody>
                    <a:bodyPr/>
                    <a:lstStyle/>
                    <a:p>
                      <a:pPr marL="169863" marR="0" indent="0" algn="r" defTabSz="914400" rtl="1" eaLnBrk="1" fontAlgn="auto" latinLnBrk="0" hangingPunct="1">
                        <a:lnSpc>
                          <a:spcPct val="150000"/>
                        </a:lnSpc>
                        <a:spcBef>
                          <a:spcPts val="0"/>
                        </a:spcBef>
                        <a:spcAft>
                          <a:spcPts val="0"/>
                        </a:spcAft>
                        <a:buClrTx/>
                        <a:buSzTx/>
                        <a:buFontTx/>
                        <a:buNone/>
                        <a:tabLst/>
                        <a:defRPr/>
                      </a:pPr>
                      <a:r>
                        <a:rPr lang="fa-IR" sz="2800" b="0" i="0" kern="1200" dirty="0" smtClean="0">
                          <a:solidFill>
                            <a:schemeClr val="bg1"/>
                          </a:solidFill>
                          <a:effectLst/>
                          <a:latin typeface="+mn-lt"/>
                          <a:ea typeface="+mn-ea"/>
                          <a:cs typeface="B Nazanin" panose="00000400000000000000" pitchFamily="2" charset="-78"/>
                        </a:rPr>
                        <a:t>روش تدریـس آن دسـته از</a:t>
                      </a:r>
                      <a:r>
                        <a:rPr lang="fa-IR" sz="2800" b="0" i="0" kern="1200" baseline="0" dirty="0" smtClean="0">
                          <a:solidFill>
                            <a:schemeClr val="bg1"/>
                          </a:solidFill>
                          <a:effectLst/>
                          <a:latin typeface="+mn-lt"/>
                          <a:ea typeface="+mn-ea"/>
                          <a:cs typeface="B Nazanin" panose="00000400000000000000" pitchFamily="2" charset="-78"/>
                        </a:rPr>
                        <a:t> </a:t>
                      </a:r>
                      <a:r>
                        <a:rPr lang="fa-IR" sz="2800" b="0" i="0" kern="1200" dirty="0" smtClean="0">
                          <a:solidFill>
                            <a:schemeClr val="bg1"/>
                          </a:solidFill>
                          <a:effectLst/>
                          <a:latin typeface="+mn-lt"/>
                          <a:ea typeface="+mn-ea"/>
                          <a:cs typeface="B Nazanin" panose="00000400000000000000" pitchFamily="2" charset="-78"/>
                        </a:rPr>
                        <a:t>فعالیتهای</a:t>
                      </a:r>
                      <a:r>
                        <a:rPr lang="en-US" sz="2800" b="0" i="0" kern="1200" baseline="0" dirty="0" smtClean="0">
                          <a:solidFill>
                            <a:schemeClr val="bg1"/>
                          </a:solidFill>
                          <a:effectLst/>
                          <a:latin typeface="+mn-lt"/>
                          <a:ea typeface="+mn-ea"/>
                          <a:cs typeface="B Nazanin" panose="00000400000000000000" pitchFamily="2" charset="-78"/>
                        </a:rPr>
                        <a:t> </a:t>
                      </a:r>
                      <a:r>
                        <a:rPr lang="fa-IR" sz="2800" b="0" i="0" kern="1200" baseline="0" dirty="0" smtClean="0">
                          <a:solidFill>
                            <a:schemeClr val="bg1"/>
                          </a:solidFill>
                          <a:effectLst/>
                          <a:latin typeface="+mn-lt"/>
                          <a:ea typeface="+mn-ea"/>
                          <a:cs typeface="B Nazanin" panose="00000400000000000000" pitchFamily="2" charset="-78"/>
                        </a:rPr>
                        <a:t>منظم و مرتب از قبل طراحی شده </a:t>
                      </a:r>
                      <a:r>
                        <a:rPr lang="fa-IR" sz="2800" b="0" i="0" kern="1200" dirty="0" smtClean="0">
                          <a:solidFill>
                            <a:schemeClr val="bg1"/>
                          </a:solidFill>
                          <a:effectLst/>
                          <a:latin typeface="+mn-lt"/>
                          <a:ea typeface="+mn-ea"/>
                          <a:cs typeface="B Nazanin" panose="00000400000000000000" pitchFamily="2" charset="-78"/>
                        </a:rPr>
                        <a:t>ای است که توسط </a:t>
                      </a:r>
                      <a:r>
                        <a:rPr lang="fa-IR" sz="2800" b="0" i="0" kern="1200" dirty="0" smtClean="0">
                          <a:solidFill>
                            <a:srgbClr val="FFFF00"/>
                          </a:solidFill>
                          <a:effectLst/>
                          <a:latin typeface="+mn-lt"/>
                          <a:ea typeface="+mn-ea"/>
                          <a:cs typeface="B Nazanin" panose="00000400000000000000" pitchFamily="2" charset="-78"/>
                        </a:rPr>
                        <a:t>مدرسان</a:t>
                      </a:r>
                      <a:r>
                        <a:rPr lang="fa-IR" sz="2800" b="0" i="0" kern="1200" dirty="0" smtClean="0">
                          <a:solidFill>
                            <a:schemeClr val="bg1"/>
                          </a:solidFill>
                          <a:effectLst/>
                          <a:latin typeface="+mn-lt"/>
                          <a:ea typeface="+mn-ea"/>
                          <a:cs typeface="B Nazanin" panose="00000400000000000000" pitchFamily="2" charset="-78"/>
                        </a:rPr>
                        <a:t> انجام می شود تا فراگیران را به </a:t>
                      </a:r>
                      <a:r>
                        <a:rPr lang="fa-IR" sz="2800" b="0" i="0" kern="1200" dirty="0" smtClean="0">
                          <a:solidFill>
                            <a:srgbClr val="FFFF00"/>
                          </a:solidFill>
                          <a:effectLst/>
                          <a:latin typeface="+mn-lt"/>
                          <a:ea typeface="+mn-ea"/>
                          <a:cs typeface="B Nazanin" panose="00000400000000000000" pitchFamily="2" charset="-78"/>
                        </a:rPr>
                        <a:t>اهداف معین</a:t>
                      </a:r>
                      <a:r>
                        <a:rPr lang="fa-IR" sz="2800" b="0" i="0" kern="1200" baseline="0" dirty="0" smtClean="0">
                          <a:solidFill>
                            <a:srgbClr val="FFFF00"/>
                          </a:solidFill>
                          <a:effectLst/>
                          <a:latin typeface="+mn-lt"/>
                          <a:ea typeface="+mn-ea"/>
                          <a:cs typeface="B Nazanin" panose="00000400000000000000" pitchFamily="2" charset="-78"/>
                        </a:rPr>
                        <a:t> </a:t>
                      </a:r>
                      <a:r>
                        <a:rPr lang="fa-IR" sz="2800" b="0" i="0" kern="1200" dirty="0" smtClean="0">
                          <a:solidFill>
                            <a:schemeClr val="bg1"/>
                          </a:solidFill>
                          <a:effectLst/>
                          <a:latin typeface="+mn-lt"/>
                          <a:ea typeface="+mn-ea"/>
                          <a:cs typeface="B Nazanin" panose="00000400000000000000" pitchFamily="2" charset="-78"/>
                        </a:rPr>
                        <a:t>رهنمون سازند. </a:t>
                      </a:r>
                      <a:endParaRPr lang="en-US" sz="2800" b="0" i="0" kern="1200" dirty="0" smtClean="0">
                        <a:solidFill>
                          <a:schemeClr val="bg1"/>
                        </a:solidFill>
                        <a:effectLst/>
                        <a:latin typeface="+mn-lt"/>
                        <a:ea typeface="+mn-ea"/>
                        <a:cs typeface="B Nazanin" panose="00000400000000000000" pitchFamily="2" charset="-78"/>
                      </a:endParaRPr>
                    </a:p>
                  </a:txBody>
                  <a:tcPr anchor="ctr">
                    <a:solidFill>
                      <a:schemeClr val="accent1">
                        <a:lumMod val="75000"/>
                      </a:schemeClr>
                    </a:solidFill>
                  </a:tcPr>
                </a:tc>
                <a:extLst>
                  <a:ext uri="{0D108BD9-81ED-4DB2-BD59-A6C34878D82A}">
                    <a16:rowId xmlns:a16="http://schemas.microsoft.com/office/drawing/2014/main" xmlns="" val="10000"/>
                  </a:ext>
                </a:extLst>
              </a:tr>
            </a:tbl>
          </a:graphicData>
        </a:graphic>
      </p:graphicFrame>
      <p:sp>
        <p:nvSpPr>
          <p:cNvPr id="3" name="Slide Number Placeholder 2"/>
          <p:cNvSpPr>
            <a:spLocks noGrp="1"/>
          </p:cNvSpPr>
          <p:nvPr>
            <p:ph type="sldNum" sz="quarter" idx="12"/>
          </p:nvPr>
        </p:nvSpPr>
        <p:spPr/>
        <p:txBody>
          <a:bodyPr/>
          <a:lstStyle/>
          <a:p>
            <a:fld id="{7DC1BBB0-96F0-4077-A278-0F3FB5C104D3}" type="slidenum">
              <a:rPr lang="en-US" smtClean="0"/>
              <a:t>6</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439401" y="46037"/>
            <a:ext cx="1464415" cy="137160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348838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104900"/>
            <a:ext cx="9782801" cy="736600"/>
          </a:xfrm>
        </p:spPr>
        <p:txBody>
          <a:bodyPr/>
          <a:lstStyle/>
          <a:p>
            <a:pPr algn="r" rtl="1"/>
            <a:r>
              <a:rPr lang="fa-IR" b="1" dirty="0" smtClean="0">
                <a:cs typeface="B Mitra" panose="00000400000000000000" pitchFamily="2" charset="-78"/>
              </a:rPr>
              <a:t>نقش مدرس در تدریس چیست؟</a:t>
            </a:r>
            <a:endParaRPr lang="en-US" b="1" dirty="0">
              <a:cs typeface="B Mitra" panose="00000400000000000000" pitchFamily="2" charset="-78"/>
            </a:endParaRPr>
          </a:p>
        </p:txBody>
      </p:sp>
      <p:graphicFrame>
        <p:nvGraphicFramePr>
          <p:cNvPr id="6" name="Content Placeholder 5" descr="Vertical Chevron List diagram showing 3 groups arranged one below the other with bullet pointed tasks in each group"/>
          <p:cNvGraphicFramePr>
            <a:graphicFrameLocks noGrp="1"/>
          </p:cNvGraphicFramePr>
          <p:nvPr>
            <p:ph sz="half" idx="1"/>
            <p:extLst/>
          </p:nvPr>
        </p:nvGraphicFramePr>
        <p:xfrm>
          <a:off x="4329112" y="2286000"/>
          <a:ext cx="7329488"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7DC1BBB0-96F0-4077-A278-0F3FB5C104D3}" type="slidenum">
              <a:rPr lang="en-US" smtClean="0"/>
              <a:t>7</a:t>
            </a:fld>
            <a:endParaRPr lang="en-US"/>
          </a:p>
        </p:txBody>
      </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3999" r="15001"/>
          <a:stretch/>
        </p:blipFill>
        <p:spPr>
          <a:xfrm>
            <a:off x="10439401" y="63500"/>
            <a:ext cx="1464415" cy="1371600"/>
          </a:xfrm>
          <a:prstGeom prst="ellipse">
            <a:avLst/>
          </a:prstGeom>
          <a:ln>
            <a:noFill/>
          </a:ln>
          <a:effectLst>
            <a:softEdge rad="112500"/>
          </a:effectLst>
        </p:spPr>
      </p:pic>
      <p:sp>
        <p:nvSpPr>
          <p:cNvPr id="4" name="Pentagon 3"/>
          <p:cNvSpPr/>
          <p:nvPr/>
        </p:nvSpPr>
        <p:spPr>
          <a:xfrm flipH="1" flipV="1">
            <a:off x="3262312" y="3505200"/>
            <a:ext cx="914400" cy="2667000"/>
          </a:xfrm>
          <a:prstGeom prst="homePlate">
            <a:avLst>
              <a:gd name="adj" fmla="val 664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09712" y="4381500"/>
            <a:ext cx="1600200" cy="914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a-IR" sz="2400" b="1" dirty="0">
                <a:cs typeface="B Mitra" panose="00000400000000000000" pitchFamily="2" charset="-78"/>
              </a:rPr>
              <a:t>فرآیند تدریس</a:t>
            </a:r>
            <a:endParaRPr lang="en-US" sz="2400" b="1" dirty="0">
              <a:cs typeface="B Mitra" panose="00000400000000000000" pitchFamily="2" charset="-78"/>
            </a:endParaRPr>
          </a:p>
        </p:txBody>
      </p:sp>
      <p:sp>
        <p:nvSpPr>
          <p:cNvPr id="8" name="Rectangle 7"/>
          <p:cNvSpPr/>
          <p:nvPr/>
        </p:nvSpPr>
        <p:spPr>
          <a:xfrm>
            <a:off x="1533006" y="2286000"/>
            <a:ext cx="1600200" cy="9144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a-IR" sz="2400" b="1" dirty="0">
                <a:cs typeface="B Mitra" panose="00000400000000000000" pitchFamily="2" charset="-78"/>
              </a:rPr>
              <a:t>مقدمات تدریس</a:t>
            </a:r>
            <a:endParaRPr lang="en-US" sz="2400" b="1" dirty="0">
              <a:cs typeface="B Mitra" panose="00000400000000000000" pitchFamily="2" charset="-78"/>
            </a:endParaRPr>
          </a:p>
        </p:txBody>
      </p:sp>
      <p:sp>
        <p:nvSpPr>
          <p:cNvPr id="9" name="Pentagon 8"/>
          <p:cNvSpPr/>
          <p:nvPr/>
        </p:nvSpPr>
        <p:spPr>
          <a:xfrm flipH="1" flipV="1">
            <a:off x="3262312" y="2301551"/>
            <a:ext cx="914400" cy="914400"/>
          </a:xfrm>
          <a:prstGeom prst="homePlate">
            <a:avLst>
              <a:gd name="adj" fmla="val 664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1240232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4"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endParaRPr lang="en-US"/>
          </a:p>
        </p:txBody>
      </p:sp>
      <p:sp>
        <p:nvSpPr>
          <p:cNvPr id="9" name="Subtitle 8"/>
          <p:cNvSpPr>
            <a:spLocks noGrp="1"/>
          </p:cNvSpPr>
          <p:nvPr>
            <p:ph type="subTitle" idx="1"/>
          </p:nvPr>
        </p:nvSpPr>
        <p:spPr/>
        <p:txBody>
          <a:bodyPr/>
          <a:lstStyle/>
          <a:p>
            <a:endParaRPr lang="en-US"/>
          </a:p>
        </p:txBody>
      </p:sp>
      <p:pic>
        <p:nvPicPr>
          <p:cNvPr id="5" name="8d5cf810ffc1057ce2ae70c903d4975025333500-720p">
            <a:hlinkClick r:id="" action="ppaction://media"/>
          </p:cNvPr>
          <p:cNvPicPr>
            <a:picLocks noGrp="1" noChangeAspect="1"/>
          </p:cNvPicPr>
          <p:nvPr>
            <p:ph sz="half" idx="4294967295"/>
            <a:videoFile r:link="rId2"/>
            <p:extLst>
              <p:ext uri="{DAA4B4D4-6D71-4841-9C94-3DE7FCFB9230}">
                <p14:media xmlns:p14="http://schemas.microsoft.com/office/powerpoint/2010/main" r:embed="rId1"/>
              </p:ext>
            </p:extLst>
          </p:nvPr>
        </p:nvPicPr>
        <p:blipFill>
          <a:blip r:embed="rId4"/>
          <a:stretch>
            <a:fillRect/>
          </a:stretch>
        </p:blipFill>
        <p:spPr>
          <a:xfrm>
            <a:off x="304800" y="-20239"/>
            <a:ext cx="11633200" cy="6229350"/>
          </a:xfrm>
        </p:spPr>
      </p:pic>
    </p:spTree>
    <p:extLst>
      <p:ext uri="{BB962C8B-B14F-4D97-AF65-F5344CB8AC3E}">
        <p14:creationId xmlns:p14="http://schemas.microsoft.com/office/powerpoint/2010/main" val="1211630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29" y="365125"/>
            <a:ext cx="8758518" cy="1325563"/>
          </a:xfrm>
        </p:spPr>
        <p:txBody>
          <a:bodyPr/>
          <a:lstStyle/>
          <a:p>
            <a:pPr algn="r" rtl="1"/>
            <a:r>
              <a:rPr lang="fa-IR" b="1" dirty="0">
                <a:cs typeface="B Mitra" panose="00000400000000000000" pitchFamily="2" charset="-78"/>
              </a:rPr>
              <a:t>یادگیری</a:t>
            </a:r>
            <a:endParaRPr lang="en-US" b="1" dirty="0">
              <a:cs typeface="B Mitra" panose="00000400000000000000" pitchFamily="2" charset="-78"/>
            </a:endParaRPr>
          </a:p>
        </p:txBody>
      </p:sp>
      <p:sp>
        <p:nvSpPr>
          <p:cNvPr id="3" name="Content Placeholder 2"/>
          <p:cNvSpPr>
            <a:spLocks noGrp="1"/>
          </p:cNvSpPr>
          <p:nvPr>
            <p:ph idx="1"/>
          </p:nvPr>
        </p:nvSpPr>
        <p:spPr>
          <a:xfrm>
            <a:off x="1389529" y="1600200"/>
            <a:ext cx="9296401" cy="2510136"/>
          </a:xfrm>
        </p:spPr>
        <p:txBody>
          <a:bodyPr/>
          <a:lstStyle/>
          <a:p>
            <a:endParaRPr lang="en-US" dirty="0">
              <a:latin typeface="Times New Roman" panose="02020603050405020304" pitchFamily="18" charset="0"/>
              <a:cs typeface="Times New Roman" panose="02020603050405020304" pitchFamily="18" charset="0"/>
            </a:endParaRPr>
          </a:p>
          <a:p>
            <a:pPr algn="just" rtl="1"/>
            <a:r>
              <a:rPr lang="fa-IR" sz="2400" dirty="0">
                <a:cs typeface="B Nazanin" panose="00000400000000000000" pitchFamily="2" charset="-78"/>
              </a:rPr>
              <a:t>عبارت است از ايجاد </a:t>
            </a:r>
            <a:r>
              <a:rPr lang="fa-IR" sz="2400" dirty="0">
                <a:solidFill>
                  <a:srgbClr val="FF0000"/>
                </a:solidFill>
                <a:cs typeface="B Nazanin" panose="00000400000000000000" pitchFamily="2" charset="-78"/>
              </a:rPr>
              <a:t>تغيير نسبتا” پايدار </a:t>
            </a:r>
            <a:r>
              <a:rPr lang="fa-IR" sz="2400" dirty="0">
                <a:cs typeface="B Nazanin" panose="00000400000000000000" pitchFamily="2" charset="-78"/>
              </a:rPr>
              <a:t>در رفتار بالقوه يادگيرنده، مشروط بر آنكه اين تغيير بر </a:t>
            </a:r>
            <a:r>
              <a:rPr lang="fa-IR" sz="2400" dirty="0">
                <a:solidFill>
                  <a:srgbClr val="FF0000"/>
                </a:solidFill>
                <a:cs typeface="B Nazanin" panose="00000400000000000000" pitchFamily="2" charset="-78"/>
              </a:rPr>
              <a:t>اثر تجربه </a:t>
            </a:r>
            <a:r>
              <a:rPr lang="fa-IR" sz="2400" dirty="0">
                <a:cs typeface="B Nazanin" panose="00000400000000000000" pitchFamily="2" charset="-78"/>
              </a:rPr>
              <a:t>رخ دهد.</a:t>
            </a:r>
          </a:p>
          <a:p>
            <a:pPr marL="0" indent="0" algn="r" rtl="1">
              <a:buNone/>
            </a:pPr>
            <a:endParaRPr lang="fa-IR" sz="2400" b="1" dirty="0">
              <a:cs typeface="B Nazanin" panose="00000400000000000000" pitchFamily="2" charset="-78"/>
            </a:endParaRPr>
          </a:p>
          <a:p>
            <a:pPr marL="0" indent="0" algn="r" rtl="1">
              <a:buNone/>
            </a:pPr>
            <a:r>
              <a:rPr lang="fa-IR" sz="2400" b="1" dirty="0">
                <a:cs typeface="B Nazanin" panose="00000400000000000000" pitchFamily="2" charset="-78"/>
              </a:rPr>
              <a:t>سه عنصر اصلی یادگیری</a:t>
            </a:r>
          </a:p>
          <a:p>
            <a:pPr algn="r" rtl="1"/>
            <a:endParaRPr lang="en-US" sz="2400" dirty="0">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7DC1BBB0-96F0-4077-A278-0F3FB5C104D3}" type="slidenum">
              <a:rPr lang="en-US" smtClean="0"/>
              <a:t>9</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99" r="15001"/>
          <a:stretch/>
        </p:blipFill>
        <p:spPr>
          <a:xfrm>
            <a:off x="10340897" y="99536"/>
            <a:ext cx="1464415" cy="1371600"/>
          </a:xfrm>
          <a:prstGeom prst="ellipse">
            <a:avLst/>
          </a:prstGeom>
          <a:ln>
            <a:noFill/>
          </a:ln>
          <a:effectLst>
            <a:softEdge rad="112500"/>
          </a:effectLst>
        </p:spPr>
      </p:pic>
      <p:sp>
        <p:nvSpPr>
          <p:cNvPr id="6" name="Rectangle 5"/>
          <p:cNvSpPr/>
          <p:nvPr/>
        </p:nvSpPr>
        <p:spPr>
          <a:xfrm>
            <a:off x="1389529" y="4110336"/>
            <a:ext cx="9296401"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r" rtl="1"/>
            <a:r>
              <a:rPr lang="fa-IR" sz="2400" dirty="0">
                <a:cs typeface="B Nazanin" panose="00000400000000000000" pitchFamily="2" charset="-78"/>
              </a:rPr>
              <a:t>1- نسبتا پایدار </a:t>
            </a:r>
          </a:p>
          <a:p>
            <a:pPr algn="r" rtl="1"/>
            <a:r>
              <a:rPr lang="fa-IR" sz="2400" dirty="0">
                <a:cs typeface="B Nazanin" panose="00000400000000000000" pitchFamily="2" charset="-78"/>
              </a:rPr>
              <a:t>2- رفتار بالقوه/ توان رفتاری</a:t>
            </a:r>
          </a:p>
          <a:p>
            <a:pPr algn="r" rtl="1"/>
            <a:r>
              <a:rPr lang="fa-IR" sz="2400" dirty="0">
                <a:cs typeface="B Nazanin" panose="00000400000000000000" pitchFamily="2" charset="-78"/>
              </a:rPr>
              <a:t>3- تجربه</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0"/>
            <a:ext cx="1219200" cy="1550126"/>
          </a:xfrm>
          <a:prstGeom prst="rect">
            <a:avLst/>
          </a:prstGeom>
        </p:spPr>
      </p:pic>
    </p:spTree>
    <p:extLst>
      <p:ext uri="{BB962C8B-B14F-4D97-AF65-F5344CB8AC3E}">
        <p14:creationId xmlns:p14="http://schemas.microsoft.com/office/powerpoint/2010/main" val="994973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6035</TotalTime>
  <Words>3338</Words>
  <Application>Microsoft Office PowerPoint</Application>
  <PresentationFormat>Widescreen</PresentationFormat>
  <Paragraphs>340</Paragraphs>
  <Slides>46</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B Mitra</vt:lpstr>
      <vt:lpstr>B Nazanin</vt:lpstr>
      <vt:lpstr>B Titr</vt:lpstr>
      <vt:lpstr>Calibri</vt:lpstr>
      <vt:lpstr>Calibri Light</vt:lpstr>
      <vt:lpstr>Times New Roman</vt:lpstr>
      <vt:lpstr>Wingdings</vt:lpstr>
      <vt:lpstr>Office Theme</vt:lpstr>
      <vt:lpstr>PowerPoint Presentation</vt:lpstr>
      <vt:lpstr>روش تدریس در حوزه بالین (مقدماتی)</vt:lpstr>
      <vt:lpstr>اهداف آموزشی</vt:lpstr>
      <vt:lpstr>آموزش</vt:lpstr>
      <vt:lpstr>تدریس</vt:lpstr>
      <vt:lpstr>روش تدریس چیست؟</vt:lpstr>
      <vt:lpstr>نقش مدرس در تدریس چیست؟</vt:lpstr>
      <vt:lpstr>PowerPoint Presentation</vt:lpstr>
      <vt:lpstr>یادگیری</vt:lpstr>
      <vt:lpstr>PowerPoint Presentation</vt:lpstr>
      <vt:lpstr>PowerPoint Presentation</vt:lpstr>
      <vt:lpstr>عوامل مهم یادگیری</vt:lpstr>
      <vt:lpstr>خلاصه مقدمه</vt:lpstr>
      <vt:lpstr>آموزش بالینی- یادگیری بالینی</vt:lpstr>
      <vt:lpstr>آموزش در بالین</vt:lpstr>
      <vt:lpstr>ویژگی های آموزش بالینی</vt:lpstr>
      <vt:lpstr>ویژگی های آموزش بالینی</vt:lpstr>
      <vt:lpstr>مدل تکامل یادگیری پِری 1970</vt:lpstr>
      <vt:lpstr>مدل تکامل یادگیری پِری 1970</vt:lpstr>
      <vt:lpstr>مدل تکامل یادگیری پِری 1970</vt:lpstr>
      <vt:lpstr>PowerPoint Presentation</vt:lpstr>
      <vt:lpstr>اصول یاددهی و یادگیری بزرگسالان</vt:lpstr>
      <vt:lpstr>PowerPoint Presentation</vt:lpstr>
      <vt:lpstr>نکات کلیدی  </vt:lpstr>
      <vt:lpstr>PowerPoint Presentation</vt:lpstr>
      <vt:lpstr>انواع روش های تدریس در بالین</vt:lpstr>
      <vt:lpstr>گزارش صبحگاهی   Morning Report</vt:lpstr>
      <vt:lpstr>اهداف گزارش صبحگاهی</vt:lpstr>
      <vt:lpstr>نکات کلیدی درباره نحوه برگزاری گزارش صبحگاهی</vt:lpstr>
      <vt:lpstr>نکات کلیدی درباره نحوه برگزاری گزارش صبحگاهی</vt:lpstr>
      <vt:lpstr>نکات کلیدی درباره نحوه برگزاری گزارش صبحگاهی</vt:lpstr>
      <vt:lpstr>PowerPoint Presentation</vt:lpstr>
      <vt:lpstr>PowerPoint Presentation</vt:lpstr>
      <vt:lpstr>آموزش بر بالین بیمار</vt:lpstr>
      <vt:lpstr>اهداف آموزش بر بالین بیمار</vt:lpstr>
      <vt:lpstr>استراتژی های کلیدی در آموزش بر بالین بیمار</vt:lpstr>
      <vt:lpstr>استراتژی های کلیدی در آموزش بر بالین بیمار</vt:lpstr>
      <vt:lpstr>PowerPoint Presentation</vt:lpstr>
      <vt:lpstr>PowerPoint Presentation</vt:lpstr>
      <vt:lpstr>ژورنال کلاب   Journal Club</vt:lpstr>
      <vt:lpstr>اهداف ژورنال کلاب</vt:lpstr>
      <vt:lpstr>خلاصه اقداماتی که باید انجام دهیم تا ژورنال کلاب موفقی داشته باشیم؟</vt:lpstr>
      <vt:lpstr>اقدامات لازم برگزاری ژورنال کلاب</vt:lpstr>
      <vt:lpstr>اقدامات لازم برگزاری ژورنال کلاب</vt:lpstr>
      <vt:lpstr>جمع بندی</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Azadeh Rooholamini</dc:creator>
  <cp:lastModifiedBy>Azadeh Rooholamini</cp:lastModifiedBy>
  <cp:revision>303</cp:revision>
  <dcterms:created xsi:type="dcterms:W3CDTF">2024-11-04T21:26:36Z</dcterms:created>
  <dcterms:modified xsi:type="dcterms:W3CDTF">2025-02-18T21:00:45Z</dcterms:modified>
</cp:coreProperties>
</file>