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8" r:id="rId5"/>
    <p:sldId id="259" r:id="rId6"/>
    <p:sldId id="260" r:id="rId7"/>
    <p:sldId id="261" r:id="rId8"/>
    <p:sldId id="263" r:id="rId9"/>
    <p:sldId id="264" r:id="rId10"/>
    <p:sldId id="265" r:id="rId11"/>
    <p:sldId id="267" r:id="rId12"/>
    <p:sldId id="268" r:id="rId13"/>
    <p:sldId id="269" r:id="rId14"/>
    <p:sldId id="270" r:id="rId15"/>
    <p:sldId id="271" r:id="rId16"/>
    <p:sldId id="272" r:id="rId17"/>
    <p:sldId id="273"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42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5A2DB-91EA-47DF-AB93-6272829EAB4D}" type="doc">
      <dgm:prSet loTypeId="urn:microsoft.com/office/officeart/2005/8/layout/pyramid2" loCatId="list" qsTypeId="urn:microsoft.com/office/officeart/2005/8/quickstyle/simple1" qsCatId="simple" csTypeId="urn:microsoft.com/office/officeart/2005/8/colors/accent1_2" csCatId="accent1" phldr="1"/>
      <dgm:spPr/>
    </dgm:pt>
    <dgm:pt modelId="{8F9B48CD-C5CD-446A-B764-B8055B0E2C55}">
      <dgm:prSet phldrT="[Text]"/>
      <dgm:spPr/>
      <dgm:t>
        <a:bodyPr/>
        <a:lstStyle/>
        <a:p>
          <a:pPr>
            <a:buFont typeface="Wingdings" panose="05000000000000000000" pitchFamily="2" charset="2"/>
            <a:buChar char="Ø"/>
          </a:pPr>
          <a:r>
            <a:rPr lang="fa-IR" dirty="0">
              <a:cs typeface="B Nazanin" panose="00000400000000000000" pitchFamily="2" charset="-78"/>
            </a:rPr>
            <a:t>سیاست</a:t>
          </a:r>
        </a:p>
        <a:p>
          <a:pPr>
            <a:buFont typeface="Wingdings" panose="05000000000000000000" pitchFamily="2" charset="2"/>
            <a:buChar char="Ø"/>
          </a:pPr>
          <a:endParaRPr lang="fa-IR" dirty="0">
            <a:cs typeface="B Nazanin" panose="00000400000000000000" pitchFamily="2" charset="-78"/>
          </a:endParaRPr>
        </a:p>
      </dgm:t>
    </dgm:pt>
    <dgm:pt modelId="{8FF05ABC-3AC6-4CF1-8357-A59267FD3871}" type="parTrans" cxnId="{D0953274-6F01-42E6-AD98-A205A8ECFD5E}">
      <dgm:prSet/>
      <dgm:spPr/>
      <dgm:t>
        <a:bodyPr/>
        <a:lstStyle/>
        <a:p>
          <a:endParaRPr lang="en-US"/>
        </a:p>
      </dgm:t>
    </dgm:pt>
    <dgm:pt modelId="{AC0FCB7E-31E7-4D51-9B87-88F1D3B135A2}" type="sibTrans" cxnId="{D0953274-6F01-42E6-AD98-A205A8ECFD5E}">
      <dgm:prSet/>
      <dgm:spPr/>
      <dgm:t>
        <a:bodyPr/>
        <a:lstStyle/>
        <a:p>
          <a:endParaRPr lang="en-US"/>
        </a:p>
      </dgm:t>
    </dgm:pt>
    <dgm:pt modelId="{65F44262-FDCB-449C-863F-1C389E19E21F}">
      <dgm:prSet phldrT="[Text]"/>
      <dgm:spPr/>
      <dgm:t>
        <a:bodyPr/>
        <a:lstStyle/>
        <a:p>
          <a:r>
            <a:rPr lang="fa-IR" dirty="0">
              <a:cs typeface="B Nazanin" panose="00000400000000000000" pitchFamily="2" charset="-78"/>
            </a:rPr>
            <a:t>راهبرد</a:t>
          </a:r>
          <a:endParaRPr lang="en-US" dirty="0"/>
        </a:p>
      </dgm:t>
    </dgm:pt>
    <dgm:pt modelId="{0C5C2D3D-C3B0-4052-8CD3-D1B63D45D836}" type="parTrans" cxnId="{5DED30C6-D8D6-40ED-926A-F0E0722A88E6}">
      <dgm:prSet/>
      <dgm:spPr/>
      <dgm:t>
        <a:bodyPr/>
        <a:lstStyle/>
        <a:p>
          <a:endParaRPr lang="en-US"/>
        </a:p>
      </dgm:t>
    </dgm:pt>
    <dgm:pt modelId="{A04F6969-E1DD-4338-B871-416B9BD68575}" type="sibTrans" cxnId="{5DED30C6-D8D6-40ED-926A-F0E0722A88E6}">
      <dgm:prSet/>
      <dgm:spPr/>
      <dgm:t>
        <a:bodyPr/>
        <a:lstStyle/>
        <a:p>
          <a:endParaRPr lang="en-US"/>
        </a:p>
      </dgm:t>
    </dgm:pt>
    <dgm:pt modelId="{1F6AACC8-E720-4147-B2D6-7E1F7B131BD0}">
      <dgm:prSet/>
      <dgm:spPr/>
      <dgm:t>
        <a:bodyPr/>
        <a:lstStyle/>
        <a:p>
          <a:r>
            <a:rPr lang="fa-IR">
              <a:cs typeface="B Nazanin" panose="00000400000000000000" pitchFamily="2" charset="-78"/>
            </a:rPr>
            <a:t>برنامه عملیاتی</a:t>
          </a:r>
          <a:endParaRPr lang="en-US" dirty="0"/>
        </a:p>
      </dgm:t>
    </dgm:pt>
    <dgm:pt modelId="{96DDD787-7F36-47AE-AA22-45863CFCD48F}" type="parTrans" cxnId="{834A73E7-D597-4ED7-A389-B127A653A70E}">
      <dgm:prSet/>
      <dgm:spPr/>
      <dgm:t>
        <a:bodyPr/>
        <a:lstStyle/>
        <a:p>
          <a:endParaRPr lang="en-US"/>
        </a:p>
      </dgm:t>
    </dgm:pt>
    <dgm:pt modelId="{87CC0FA7-81F1-4E04-BC71-F71E1A21CA45}" type="sibTrans" cxnId="{834A73E7-D597-4ED7-A389-B127A653A70E}">
      <dgm:prSet/>
      <dgm:spPr/>
      <dgm:t>
        <a:bodyPr/>
        <a:lstStyle/>
        <a:p>
          <a:endParaRPr lang="en-US"/>
        </a:p>
      </dgm:t>
    </dgm:pt>
    <dgm:pt modelId="{E9D094F1-8123-4F5D-8273-94B92573D2D7}" type="pres">
      <dgm:prSet presAssocID="{B215A2DB-91EA-47DF-AB93-6272829EAB4D}" presName="compositeShape" presStyleCnt="0">
        <dgm:presLayoutVars>
          <dgm:dir/>
          <dgm:resizeHandles/>
        </dgm:presLayoutVars>
      </dgm:prSet>
      <dgm:spPr/>
    </dgm:pt>
    <dgm:pt modelId="{4552FAA7-E0D2-4F29-BD26-56110D036D01}" type="pres">
      <dgm:prSet presAssocID="{B215A2DB-91EA-47DF-AB93-6272829EAB4D}" presName="pyramid" presStyleLbl="node1" presStyleIdx="0" presStyleCnt="1"/>
      <dgm:spPr/>
    </dgm:pt>
    <dgm:pt modelId="{58C3A059-2FC3-49BD-827A-DD2EEEA653DD}" type="pres">
      <dgm:prSet presAssocID="{B215A2DB-91EA-47DF-AB93-6272829EAB4D}" presName="theList" presStyleCnt="0"/>
      <dgm:spPr/>
    </dgm:pt>
    <dgm:pt modelId="{C207133D-3313-4CC2-BBC4-A43F11CE695C}" type="pres">
      <dgm:prSet presAssocID="{8F9B48CD-C5CD-446A-B764-B8055B0E2C55}" presName="aNode" presStyleLbl="fgAcc1" presStyleIdx="0" presStyleCnt="3">
        <dgm:presLayoutVars>
          <dgm:bulletEnabled val="1"/>
        </dgm:presLayoutVars>
      </dgm:prSet>
      <dgm:spPr/>
    </dgm:pt>
    <dgm:pt modelId="{9526693B-D295-4B63-B1E5-5208EFAEBC49}" type="pres">
      <dgm:prSet presAssocID="{8F9B48CD-C5CD-446A-B764-B8055B0E2C55}" presName="aSpace" presStyleCnt="0"/>
      <dgm:spPr/>
    </dgm:pt>
    <dgm:pt modelId="{1EE4EF93-66CC-48D7-B6A6-830A1C22CE1D}" type="pres">
      <dgm:prSet presAssocID="{65F44262-FDCB-449C-863F-1C389E19E21F}" presName="aNode" presStyleLbl="fgAcc1" presStyleIdx="1" presStyleCnt="3">
        <dgm:presLayoutVars>
          <dgm:bulletEnabled val="1"/>
        </dgm:presLayoutVars>
      </dgm:prSet>
      <dgm:spPr/>
    </dgm:pt>
    <dgm:pt modelId="{4450CFA9-1F5C-4D15-90ED-BF67567BDBBF}" type="pres">
      <dgm:prSet presAssocID="{65F44262-FDCB-449C-863F-1C389E19E21F}" presName="aSpace" presStyleCnt="0"/>
      <dgm:spPr/>
    </dgm:pt>
    <dgm:pt modelId="{D2574916-0E4B-4E78-8011-CBEB11717EBC}" type="pres">
      <dgm:prSet presAssocID="{1F6AACC8-E720-4147-B2D6-7E1F7B131BD0}" presName="aNode" presStyleLbl="fgAcc1" presStyleIdx="2" presStyleCnt="3">
        <dgm:presLayoutVars>
          <dgm:bulletEnabled val="1"/>
        </dgm:presLayoutVars>
      </dgm:prSet>
      <dgm:spPr/>
    </dgm:pt>
    <dgm:pt modelId="{FB649EA7-80BE-4BCA-8168-D2DB9E2B997A}" type="pres">
      <dgm:prSet presAssocID="{1F6AACC8-E720-4147-B2D6-7E1F7B131BD0}" presName="aSpace" presStyleCnt="0"/>
      <dgm:spPr/>
    </dgm:pt>
  </dgm:ptLst>
  <dgm:cxnLst>
    <dgm:cxn modelId="{7D820A21-643E-41E0-9D2A-D4016E4F36E9}" type="presOf" srcId="{8F9B48CD-C5CD-446A-B764-B8055B0E2C55}" destId="{C207133D-3313-4CC2-BBC4-A43F11CE695C}" srcOrd="0" destOrd="0" presId="urn:microsoft.com/office/officeart/2005/8/layout/pyramid2"/>
    <dgm:cxn modelId="{61CBC938-8113-4FF9-9AE8-53BC8319C3FC}" type="presOf" srcId="{1F6AACC8-E720-4147-B2D6-7E1F7B131BD0}" destId="{D2574916-0E4B-4E78-8011-CBEB11717EBC}" srcOrd="0" destOrd="0" presId="urn:microsoft.com/office/officeart/2005/8/layout/pyramid2"/>
    <dgm:cxn modelId="{D0953274-6F01-42E6-AD98-A205A8ECFD5E}" srcId="{B215A2DB-91EA-47DF-AB93-6272829EAB4D}" destId="{8F9B48CD-C5CD-446A-B764-B8055B0E2C55}" srcOrd="0" destOrd="0" parTransId="{8FF05ABC-3AC6-4CF1-8357-A59267FD3871}" sibTransId="{AC0FCB7E-31E7-4D51-9B87-88F1D3B135A2}"/>
    <dgm:cxn modelId="{5DED30C6-D8D6-40ED-926A-F0E0722A88E6}" srcId="{B215A2DB-91EA-47DF-AB93-6272829EAB4D}" destId="{65F44262-FDCB-449C-863F-1C389E19E21F}" srcOrd="1" destOrd="0" parTransId="{0C5C2D3D-C3B0-4052-8CD3-D1B63D45D836}" sibTransId="{A04F6969-E1DD-4338-B871-416B9BD68575}"/>
    <dgm:cxn modelId="{9EA267C7-60FF-4DB8-80C8-4D38BAE98CC2}" type="presOf" srcId="{B215A2DB-91EA-47DF-AB93-6272829EAB4D}" destId="{E9D094F1-8123-4F5D-8273-94B92573D2D7}" srcOrd="0" destOrd="0" presId="urn:microsoft.com/office/officeart/2005/8/layout/pyramid2"/>
    <dgm:cxn modelId="{AF25E7D1-0133-4DA0-9E00-68717E24159F}" type="presOf" srcId="{65F44262-FDCB-449C-863F-1C389E19E21F}" destId="{1EE4EF93-66CC-48D7-B6A6-830A1C22CE1D}" srcOrd="0" destOrd="0" presId="urn:microsoft.com/office/officeart/2005/8/layout/pyramid2"/>
    <dgm:cxn modelId="{834A73E7-D597-4ED7-A389-B127A653A70E}" srcId="{B215A2DB-91EA-47DF-AB93-6272829EAB4D}" destId="{1F6AACC8-E720-4147-B2D6-7E1F7B131BD0}" srcOrd="2" destOrd="0" parTransId="{96DDD787-7F36-47AE-AA22-45863CFCD48F}" sibTransId="{87CC0FA7-81F1-4E04-BC71-F71E1A21CA45}"/>
    <dgm:cxn modelId="{B6C3D600-43E8-4B1F-BA9D-7B26C63ABA7A}" type="presParOf" srcId="{E9D094F1-8123-4F5D-8273-94B92573D2D7}" destId="{4552FAA7-E0D2-4F29-BD26-56110D036D01}" srcOrd="0" destOrd="0" presId="urn:microsoft.com/office/officeart/2005/8/layout/pyramid2"/>
    <dgm:cxn modelId="{0B7D3CCC-BEE2-476C-971A-0A6011C06AB4}" type="presParOf" srcId="{E9D094F1-8123-4F5D-8273-94B92573D2D7}" destId="{58C3A059-2FC3-49BD-827A-DD2EEEA653DD}" srcOrd="1" destOrd="0" presId="urn:microsoft.com/office/officeart/2005/8/layout/pyramid2"/>
    <dgm:cxn modelId="{CBAEC448-BDD1-4079-A0D9-06855B715226}" type="presParOf" srcId="{58C3A059-2FC3-49BD-827A-DD2EEEA653DD}" destId="{C207133D-3313-4CC2-BBC4-A43F11CE695C}" srcOrd="0" destOrd="0" presId="urn:microsoft.com/office/officeart/2005/8/layout/pyramid2"/>
    <dgm:cxn modelId="{06347671-2BDB-4F44-A497-6E53FA5E3D18}" type="presParOf" srcId="{58C3A059-2FC3-49BD-827A-DD2EEEA653DD}" destId="{9526693B-D295-4B63-B1E5-5208EFAEBC49}" srcOrd="1" destOrd="0" presId="urn:microsoft.com/office/officeart/2005/8/layout/pyramid2"/>
    <dgm:cxn modelId="{5994920D-0A1A-4D64-B1AE-F5DE5E205410}" type="presParOf" srcId="{58C3A059-2FC3-49BD-827A-DD2EEEA653DD}" destId="{1EE4EF93-66CC-48D7-B6A6-830A1C22CE1D}" srcOrd="2" destOrd="0" presId="urn:microsoft.com/office/officeart/2005/8/layout/pyramid2"/>
    <dgm:cxn modelId="{3CA931D3-7625-44FF-B1C0-3DD32657BB29}" type="presParOf" srcId="{58C3A059-2FC3-49BD-827A-DD2EEEA653DD}" destId="{4450CFA9-1F5C-4D15-90ED-BF67567BDBBF}" srcOrd="3" destOrd="0" presId="urn:microsoft.com/office/officeart/2005/8/layout/pyramid2"/>
    <dgm:cxn modelId="{02D48005-0599-42E1-98B0-847190362396}" type="presParOf" srcId="{58C3A059-2FC3-49BD-827A-DD2EEEA653DD}" destId="{D2574916-0E4B-4E78-8011-CBEB11717EBC}" srcOrd="4" destOrd="0" presId="urn:microsoft.com/office/officeart/2005/8/layout/pyramid2"/>
    <dgm:cxn modelId="{1CB94A7D-28C9-4710-90F8-B03FC35A2119}" type="presParOf" srcId="{58C3A059-2FC3-49BD-827A-DD2EEEA653DD}" destId="{FB649EA7-80BE-4BCA-8168-D2DB9E2B997A}"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52FAA7-E0D2-4F29-BD26-56110D036D01}">
      <dsp:nvSpPr>
        <dsp:cNvPr id="0" name=""/>
        <dsp:cNvSpPr/>
      </dsp:nvSpPr>
      <dsp:spPr>
        <a:xfrm>
          <a:off x="2755780" y="0"/>
          <a:ext cx="4351338" cy="4351338"/>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207133D-3313-4CC2-BBC4-A43F11CE695C}">
      <dsp:nvSpPr>
        <dsp:cNvPr id="0" name=""/>
        <dsp:cNvSpPr/>
      </dsp:nvSpPr>
      <dsp:spPr>
        <a:xfrm>
          <a:off x="4931449" y="437470"/>
          <a:ext cx="2828369" cy="103004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Font typeface="Wingdings" panose="05000000000000000000" pitchFamily="2" charset="2"/>
            <a:buNone/>
          </a:pPr>
          <a:r>
            <a:rPr lang="fa-IR" sz="1900" kern="1200" dirty="0">
              <a:cs typeface="B Nazanin" panose="00000400000000000000" pitchFamily="2" charset="-78"/>
            </a:rPr>
            <a:t>سیاست</a:t>
          </a:r>
        </a:p>
        <a:p>
          <a:pPr marL="0" lvl="0" indent="0" algn="ctr" defTabSz="844550">
            <a:lnSpc>
              <a:spcPct val="90000"/>
            </a:lnSpc>
            <a:spcBef>
              <a:spcPct val="0"/>
            </a:spcBef>
            <a:spcAft>
              <a:spcPct val="35000"/>
            </a:spcAft>
            <a:buFont typeface="Wingdings" panose="05000000000000000000" pitchFamily="2" charset="2"/>
            <a:buNone/>
          </a:pPr>
          <a:endParaRPr lang="fa-IR" sz="1900" kern="1200" dirty="0">
            <a:cs typeface="B Nazanin" panose="00000400000000000000" pitchFamily="2" charset="-78"/>
          </a:endParaRPr>
        </a:p>
      </dsp:txBody>
      <dsp:txXfrm>
        <a:off x="4981732" y="487753"/>
        <a:ext cx="2727803" cy="929477"/>
      </dsp:txXfrm>
    </dsp:sp>
    <dsp:sp modelId="{1EE4EF93-66CC-48D7-B6A6-830A1C22CE1D}">
      <dsp:nvSpPr>
        <dsp:cNvPr id="0" name=""/>
        <dsp:cNvSpPr/>
      </dsp:nvSpPr>
      <dsp:spPr>
        <a:xfrm>
          <a:off x="4931449" y="1596269"/>
          <a:ext cx="2828369" cy="103004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fa-IR" sz="1900" kern="1200" dirty="0">
              <a:cs typeface="B Nazanin" panose="00000400000000000000" pitchFamily="2" charset="-78"/>
            </a:rPr>
            <a:t>راهبرد</a:t>
          </a:r>
          <a:endParaRPr lang="en-US" sz="1900" kern="1200" dirty="0"/>
        </a:p>
      </dsp:txBody>
      <dsp:txXfrm>
        <a:off x="4981732" y="1646552"/>
        <a:ext cx="2727803" cy="929477"/>
      </dsp:txXfrm>
    </dsp:sp>
    <dsp:sp modelId="{D2574916-0E4B-4E78-8011-CBEB11717EBC}">
      <dsp:nvSpPr>
        <dsp:cNvPr id="0" name=""/>
        <dsp:cNvSpPr/>
      </dsp:nvSpPr>
      <dsp:spPr>
        <a:xfrm>
          <a:off x="4931449" y="2755068"/>
          <a:ext cx="2828369" cy="103004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fa-IR" sz="1900" kern="1200">
              <a:cs typeface="B Nazanin" panose="00000400000000000000" pitchFamily="2" charset="-78"/>
            </a:rPr>
            <a:t>برنامه عملیاتی</a:t>
          </a:r>
          <a:endParaRPr lang="en-US" sz="1900" kern="1200" dirty="0"/>
        </a:p>
      </dsp:txBody>
      <dsp:txXfrm>
        <a:off x="4981732" y="2805351"/>
        <a:ext cx="2727803" cy="929477"/>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A3737-E0C1-177B-FB2B-BBB6882D0D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BE0D8-ECCF-5DAF-4B5F-CC7101AD04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8D2196B-8DC7-67F7-2696-2FA97670BC6D}"/>
              </a:ext>
            </a:extLst>
          </p:cNvPr>
          <p:cNvSpPr>
            <a:spLocks noGrp="1"/>
          </p:cNvSpPr>
          <p:nvPr>
            <p:ph type="dt" sz="half" idx="10"/>
          </p:nvPr>
        </p:nvSpPr>
        <p:spPr/>
        <p:txBody>
          <a:bodyPr/>
          <a:lstStyle/>
          <a:p>
            <a:fld id="{D6F03BDB-98CD-45B1-989E-FAAC4D2A3B7F}" type="datetimeFigureOut">
              <a:rPr lang="en-US" smtClean="0"/>
              <a:t>5/4/2025</a:t>
            </a:fld>
            <a:endParaRPr lang="en-US"/>
          </a:p>
        </p:txBody>
      </p:sp>
      <p:sp>
        <p:nvSpPr>
          <p:cNvPr id="5" name="Footer Placeholder 4">
            <a:extLst>
              <a:ext uri="{FF2B5EF4-FFF2-40B4-BE49-F238E27FC236}">
                <a16:creationId xmlns:a16="http://schemas.microsoft.com/office/drawing/2014/main" id="{1575D0DC-BAE3-42EA-B49A-177F4AC492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C4150F-819B-6E6F-2ADA-8EBC7C867B95}"/>
              </a:ext>
            </a:extLst>
          </p:cNvPr>
          <p:cNvSpPr>
            <a:spLocks noGrp="1"/>
          </p:cNvSpPr>
          <p:nvPr>
            <p:ph type="sldNum" sz="quarter" idx="12"/>
          </p:nvPr>
        </p:nvSpPr>
        <p:spPr/>
        <p:txBody>
          <a:bodyPr/>
          <a:lstStyle/>
          <a:p>
            <a:fld id="{BA856015-412B-4020-8B64-CC3A9054857A}" type="slidenum">
              <a:rPr lang="en-US" smtClean="0"/>
              <a:t>‹#›</a:t>
            </a:fld>
            <a:endParaRPr lang="en-US"/>
          </a:p>
        </p:txBody>
      </p:sp>
    </p:spTree>
    <p:extLst>
      <p:ext uri="{BB962C8B-B14F-4D97-AF65-F5344CB8AC3E}">
        <p14:creationId xmlns:p14="http://schemas.microsoft.com/office/powerpoint/2010/main" val="1433440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0D12E-010A-CE4E-AE04-BBD709EA079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077BBD5-6641-E5D0-8767-3A8EA65F565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10D7FB-B567-5627-5FBB-CDBE3B9F9B3C}"/>
              </a:ext>
            </a:extLst>
          </p:cNvPr>
          <p:cNvSpPr>
            <a:spLocks noGrp="1"/>
          </p:cNvSpPr>
          <p:nvPr>
            <p:ph type="dt" sz="half" idx="10"/>
          </p:nvPr>
        </p:nvSpPr>
        <p:spPr/>
        <p:txBody>
          <a:bodyPr/>
          <a:lstStyle/>
          <a:p>
            <a:fld id="{D6F03BDB-98CD-45B1-989E-FAAC4D2A3B7F}" type="datetimeFigureOut">
              <a:rPr lang="en-US" smtClean="0"/>
              <a:t>5/4/2025</a:t>
            </a:fld>
            <a:endParaRPr lang="en-US"/>
          </a:p>
        </p:txBody>
      </p:sp>
      <p:sp>
        <p:nvSpPr>
          <p:cNvPr id="5" name="Footer Placeholder 4">
            <a:extLst>
              <a:ext uri="{FF2B5EF4-FFF2-40B4-BE49-F238E27FC236}">
                <a16:creationId xmlns:a16="http://schemas.microsoft.com/office/drawing/2014/main" id="{62B981D9-2203-2B3C-94EB-32D8B87ACB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F97B24-ABFF-0A90-3A63-9C2CD6200447}"/>
              </a:ext>
            </a:extLst>
          </p:cNvPr>
          <p:cNvSpPr>
            <a:spLocks noGrp="1"/>
          </p:cNvSpPr>
          <p:nvPr>
            <p:ph type="sldNum" sz="quarter" idx="12"/>
          </p:nvPr>
        </p:nvSpPr>
        <p:spPr/>
        <p:txBody>
          <a:bodyPr/>
          <a:lstStyle/>
          <a:p>
            <a:fld id="{BA856015-412B-4020-8B64-CC3A9054857A}" type="slidenum">
              <a:rPr lang="en-US" smtClean="0"/>
              <a:t>‹#›</a:t>
            </a:fld>
            <a:endParaRPr lang="en-US"/>
          </a:p>
        </p:txBody>
      </p:sp>
    </p:spTree>
    <p:extLst>
      <p:ext uri="{BB962C8B-B14F-4D97-AF65-F5344CB8AC3E}">
        <p14:creationId xmlns:p14="http://schemas.microsoft.com/office/powerpoint/2010/main" val="2615147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99A5A3-FD34-3A3C-B116-234F4F1A062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59BEFC1-4FE8-7B02-83DA-CC5E8DD021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8B1888-DFB3-EDAA-7DBF-4EC4F0CDA73E}"/>
              </a:ext>
            </a:extLst>
          </p:cNvPr>
          <p:cNvSpPr>
            <a:spLocks noGrp="1"/>
          </p:cNvSpPr>
          <p:nvPr>
            <p:ph type="dt" sz="half" idx="10"/>
          </p:nvPr>
        </p:nvSpPr>
        <p:spPr/>
        <p:txBody>
          <a:bodyPr/>
          <a:lstStyle/>
          <a:p>
            <a:fld id="{D6F03BDB-98CD-45B1-989E-FAAC4D2A3B7F}" type="datetimeFigureOut">
              <a:rPr lang="en-US" smtClean="0"/>
              <a:t>5/4/2025</a:t>
            </a:fld>
            <a:endParaRPr lang="en-US"/>
          </a:p>
        </p:txBody>
      </p:sp>
      <p:sp>
        <p:nvSpPr>
          <p:cNvPr id="5" name="Footer Placeholder 4">
            <a:extLst>
              <a:ext uri="{FF2B5EF4-FFF2-40B4-BE49-F238E27FC236}">
                <a16:creationId xmlns:a16="http://schemas.microsoft.com/office/drawing/2014/main" id="{B96227BF-200C-F3FF-8069-7F62317E30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B400B2-703C-9E78-A3A9-9E7AEA1D6FD0}"/>
              </a:ext>
            </a:extLst>
          </p:cNvPr>
          <p:cNvSpPr>
            <a:spLocks noGrp="1"/>
          </p:cNvSpPr>
          <p:nvPr>
            <p:ph type="sldNum" sz="quarter" idx="12"/>
          </p:nvPr>
        </p:nvSpPr>
        <p:spPr/>
        <p:txBody>
          <a:bodyPr/>
          <a:lstStyle/>
          <a:p>
            <a:fld id="{BA856015-412B-4020-8B64-CC3A9054857A}" type="slidenum">
              <a:rPr lang="en-US" smtClean="0"/>
              <a:t>‹#›</a:t>
            </a:fld>
            <a:endParaRPr lang="en-US"/>
          </a:p>
        </p:txBody>
      </p:sp>
    </p:spTree>
    <p:extLst>
      <p:ext uri="{BB962C8B-B14F-4D97-AF65-F5344CB8AC3E}">
        <p14:creationId xmlns:p14="http://schemas.microsoft.com/office/powerpoint/2010/main" val="888165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6C83C-E1CC-3269-80DC-DAA5D59243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609966-E699-D1CA-F1F5-42CBF89782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B3DEDB-A5B2-4DE6-455E-CBE8F5543DA9}"/>
              </a:ext>
            </a:extLst>
          </p:cNvPr>
          <p:cNvSpPr>
            <a:spLocks noGrp="1"/>
          </p:cNvSpPr>
          <p:nvPr>
            <p:ph type="dt" sz="half" idx="10"/>
          </p:nvPr>
        </p:nvSpPr>
        <p:spPr/>
        <p:txBody>
          <a:bodyPr/>
          <a:lstStyle/>
          <a:p>
            <a:fld id="{D6F03BDB-98CD-45B1-989E-FAAC4D2A3B7F}" type="datetimeFigureOut">
              <a:rPr lang="en-US" smtClean="0"/>
              <a:t>5/4/2025</a:t>
            </a:fld>
            <a:endParaRPr lang="en-US"/>
          </a:p>
        </p:txBody>
      </p:sp>
      <p:sp>
        <p:nvSpPr>
          <p:cNvPr id="5" name="Footer Placeholder 4">
            <a:extLst>
              <a:ext uri="{FF2B5EF4-FFF2-40B4-BE49-F238E27FC236}">
                <a16:creationId xmlns:a16="http://schemas.microsoft.com/office/drawing/2014/main" id="{C35411FD-CFD1-6909-D07C-F1E8C3E990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DAF50A-FB01-7C49-EF93-7A1F6AD7F882}"/>
              </a:ext>
            </a:extLst>
          </p:cNvPr>
          <p:cNvSpPr>
            <a:spLocks noGrp="1"/>
          </p:cNvSpPr>
          <p:nvPr>
            <p:ph type="sldNum" sz="quarter" idx="12"/>
          </p:nvPr>
        </p:nvSpPr>
        <p:spPr/>
        <p:txBody>
          <a:bodyPr/>
          <a:lstStyle/>
          <a:p>
            <a:fld id="{BA856015-412B-4020-8B64-CC3A9054857A}" type="slidenum">
              <a:rPr lang="en-US" smtClean="0"/>
              <a:t>‹#›</a:t>
            </a:fld>
            <a:endParaRPr lang="en-US"/>
          </a:p>
        </p:txBody>
      </p:sp>
    </p:spTree>
    <p:extLst>
      <p:ext uri="{BB962C8B-B14F-4D97-AF65-F5344CB8AC3E}">
        <p14:creationId xmlns:p14="http://schemas.microsoft.com/office/powerpoint/2010/main" val="1203182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20D6E-C0CB-F591-C775-5D2FF14637F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96855B3-3C84-287A-00B2-35807C2CB5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9FBA70-61AB-B7CE-3D0F-1FD9EF1C1DF2}"/>
              </a:ext>
            </a:extLst>
          </p:cNvPr>
          <p:cNvSpPr>
            <a:spLocks noGrp="1"/>
          </p:cNvSpPr>
          <p:nvPr>
            <p:ph type="dt" sz="half" idx="10"/>
          </p:nvPr>
        </p:nvSpPr>
        <p:spPr/>
        <p:txBody>
          <a:bodyPr/>
          <a:lstStyle/>
          <a:p>
            <a:fld id="{D6F03BDB-98CD-45B1-989E-FAAC4D2A3B7F}" type="datetimeFigureOut">
              <a:rPr lang="en-US" smtClean="0"/>
              <a:t>5/4/2025</a:t>
            </a:fld>
            <a:endParaRPr lang="en-US"/>
          </a:p>
        </p:txBody>
      </p:sp>
      <p:sp>
        <p:nvSpPr>
          <p:cNvPr id="5" name="Footer Placeholder 4">
            <a:extLst>
              <a:ext uri="{FF2B5EF4-FFF2-40B4-BE49-F238E27FC236}">
                <a16:creationId xmlns:a16="http://schemas.microsoft.com/office/drawing/2014/main" id="{83399907-0C74-7913-3248-6AD1802B66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09629E-C328-1ECE-D2B2-26D5B833F187}"/>
              </a:ext>
            </a:extLst>
          </p:cNvPr>
          <p:cNvSpPr>
            <a:spLocks noGrp="1"/>
          </p:cNvSpPr>
          <p:nvPr>
            <p:ph type="sldNum" sz="quarter" idx="12"/>
          </p:nvPr>
        </p:nvSpPr>
        <p:spPr/>
        <p:txBody>
          <a:bodyPr/>
          <a:lstStyle/>
          <a:p>
            <a:fld id="{BA856015-412B-4020-8B64-CC3A9054857A}" type="slidenum">
              <a:rPr lang="en-US" smtClean="0"/>
              <a:t>‹#›</a:t>
            </a:fld>
            <a:endParaRPr lang="en-US"/>
          </a:p>
        </p:txBody>
      </p:sp>
    </p:spTree>
    <p:extLst>
      <p:ext uri="{BB962C8B-B14F-4D97-AF65-F5344CB8AC3E}">
        <p14:creationId xmlns:p14="http://schemas.microsoft.com/office/powerpoint/2010/main" val="1992849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9DCB8-565B-E994-BCA9-008018D264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3DE763-4F4B-8143-89F4-972E0C93048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CBC6CA3-C35A-D3A7-63D9-F7D4C238ADF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5B5567-16E7-C379-40BB-3F9C4A1C54F4}"/>
              </a:ext>
            </a:extLst>
          </p:cNvPr>
          <p:cNvSpPr>
            <a:spLocks noGrp="1"/>
          </p:cNvSpPr>
          <p:nvPr>
            <p:ph type="dt" sz="half" idx="10"/>
          </p:nvPr>
        </p:nvSpPr>
        <p:spPr/>
        <p:txBody>
          <a:bodyPr/>
          <a:lstStyle/>
          <a:p>
            <a:fld id="{D6F03BDB-98CD-45B1-989E-FAAC4D2A3B7F}" type="datetimeFigureOut">
              <a:rPr lang="en-US" smtClean="0"/>
              <a:t>5/4/2025</a:t>
            </a:fld>
            <a:endParaRPr lang="en-US"/>
          </a:p>
        </p:txBody>
      </p:sp>
      <p:sp>
        <p:nvSpPr>
          <p:cNvPr id="6" name="Footer Placeholder 5">
            <a:extLst>
              <a:ext uri="{FF2B5EF4-FFF2-40B4-BE49-F238E27FC236}">
                <a16:creationId xmlns:a16="http://schemas.microsoft.com/office/drawing/2014/main" id="{49B09B64-94DF-2FC2-FE3D-170B78EC7C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F496D5-D980-66C5-8255-B4EE42092D3D}"/>
              </a:ext>
            </a:extLst>
          </p:cNvPr>
          <p:cNvSpPr>
            <a:spLocks noGrp="1"/>
          </p:cNvSpPr>
          <p:nvPr>
            <p:ph type="sldNum" sz="quarter" idx="12"/>
          </p:nvPr>
        </p:nvSpPr>
        <p:spPr/>
        <p:txBody>
          <a:bodyPr/>
          <a:lstStyle/>
          <a:p>
            <a:fld id="{BA856015-412B-4020-8B64-CC3A9054857A}" type="slidenum">
              <a:rPr lang="en-US" smtClean="0"/>
              <a:t>‹#›</a:t>
            </a:fld>
            <a:endParaRPr lang="en-US"/>
          </a:p>
        </p:txBody>
      </p:sp>
    </p:spTree>
    <p:extLst>
      <p:ext uri="{BB962C8B-B14F-4D97-AF65-F5344CB8AC3E}">
        <p14:creationId xmlns:p14="http://schemas.microsoft.com/office/powerpoint/2010/main" val="240245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61429-003F-D3DE-CA47-F8CDC43EF58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173583-A223-134E-654B-D7D2842FCE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92174D-4ADA-7DD5-2576-ED4EF0B7614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EC9C4E0-EFC9-5873-EBE3-B1DC7CA847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8F0DDA6-BFF2-1437-3D7C-C3AD3AFDE38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D04931-5B80-33F9-9B86-9DDA60A92CD2}"/>
              </a:ext>
            </a:extLst>
          </p:cNvPr>
          <p:cNvSpPr>
            <a:spLocks noGrp="1"/>
          </p:cNvSpPr>
          <p:nvPr>
            <p:ph type="dt" sz="half" idx="10"/>
          </p:nvPr>
        </p:nvSpPr>
        <p:spPr/>
        <p:txBody>
          <a:bodyPr/>
          <a:lstStyle/>
          <a:p>
            <a:fld id="{D6F03BDB-98CD-45B1-989E-FAAC4D2A3B7F}" type="datetimeFigureOut">
              <a:rPr lang="en-US" smtClean="0"/>
              <a:t>5/4/2025</a:t>
            </a:fld>
            <a:endParaRPr lang="en-US"/>
          </a:p>
        </p:txBody>
      </p:sp>
      <p:sp>
        <p:nvSpPr>
          <p:cNvPr id="8" name="Footer Placeholder 7">
            <a:extLst>
              <a:ext uri="{FF2B5EF4-FFF2-40B4-BE49-F238E27FC236}">
                <a16:creationId xmlns:a16="http://schemas.microsoft.com/office/drawing/2014/main" id="{3C74DB5F-8C6F-E157-1F93-90979688E72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717DE36-44FA-BDC8-F8E9-A8DD64D57102}"/>
              </a:ext>
            </a:extLst>
          </p:cNvPr>
          <p:cNvSpPr>
            <a:spLocks noGrp="1"/>
          </p:cNvSpPr>
          <p:nvPr>
            <p:ph type="sldNum" sz="quarter" idx="12"/>
          </p:nvPr>
        </p:nvSpPr>
        <p:spPr/>
        <p:txBody>
          <a:bodyPr/>
          <a:lstStyle/>
          <a:p>
            <a:fld id="{BA856015-412B-4020-8B64-CC3A9054857A}" type="slidenum">
              <a:rPr lang="en-US" smtClean="0"/>
              <a:t>‹#›</a:t>
            </a:fld>
            <a:endParaRPr lang="en-US"/>
          </a:p>
        </p:txBody>
      </p:sp>
    </p:spTree>
    <p:extLst>
      <p:ext uri="{BB962C8B-B14F-4D97-AF65-F5344CB8AC3E}">
        <p14:creationId xmlns:p14="http://schemas.microsoft.com/office/powerpoint/2010/main" val="2348206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55D33-68B3-4230-AACD-D2CD21165B5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205CF6-ADA9-433B-19D6-5BBD8AAE6F79}"/>
              </a:ext>
            </a:extLst>
          </p:cNvPr>
          <p:cNvSpPr>
            <a:spLocks noGrp="1"/>
          </p:cNvSpPr>
          <p:nvPr>
            <p:ph type="dt" sz="half" idx="10"/>
          </p:nvPr>
        </p:nvSpPr>
        <p:spPr/>
        <p:txBody>
          <a:bodyPr/>
          <a:lstStyle/>
          <a:p>
            <a:fld id="{D6F03BDB-98CD-45B1-989E-FAAC4D2A3B7F}" type="datetimeFigureOut">
              <a:rPr lang="en-US" smtClean="0"/>
              <a:t>5/4/2025</a:t>
            </a:fld>
            <a:endParaRPr lang="en-US"/>
          </a:p>
        </p:txBody>
      </p:sp>
      <p:sp>
        <p:nvSpPr>
          <p:cNvPr id="4" name="Footer Placeholder 3">
            <a:extLst>
              <a:ext uri="{FF2B5EF4-FFF2-40B4-BE49-F238E27FC236}">
                <a16:creationId xmlns:a16="http://schemas.microsoft.com/office/drawing/2014/main" id="{3CBB28A0-8B2A-B8E9-A332-EAF75F2CA77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7CA882D-ACBD-25E7-D90A-45D0E3755E11}"/>
              </a:ext>
            </a:extLst>
          </p:cNvPr>
          <p:cNvSpPr>
            <a:spLocks noGrp="1"/>
          </p:cNvSpPr>
          <p:nvPr>
            <p:ph type="sldNum" sz="quarter" idx="12"/>
          </p:nvPr>
        </p:nvSpPr>
        <p:spPr/>
        <p:txBody>
          <a:bodyPr/>
          <a:lstStyle/>
          <a:p>
            <a:fld id="{BA856015-412B-4020-8B64-CC3A9054857A}" type="slidenum">
              <a:rPr lang="en-US" smtClean="0"/>
              <a:t>‹#›</a:t>
            </a:fld>
            <a:endParaRPr lang="en-US"/>
          </a:p>
        </p:txBody>
      </p:sp>
    </p:spTree>
    <p:extLst>
      <p:ext uri="{BB962C8B-B14F-4D97-AF65-F5344CB8AC3E}">
        <p14:creationId xmlns:p14="http://schemas.microsoft.com/office/powerpoint/2010/main" val="4274326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514F6B-1FE2-CA8F-696B-166350A36036}"/>
              </a:ext>
            </a:extLst>
          </p:cNvPr>
          <p:cNvSpPr>
            <a:spLocks noGrp="1"/>
          </p:cNvSpPr>
          <p:nvPr>
            <p:ph type="dt" sz="half" idx="10"/>
          </p:nvPr>
        </p:nvSpPr>
        <p:spPr/>
        <p:txBody>
          <a:bodyPr/>
          <a:lstStyle/>
          <a:p>
            <a:fld id="{D6F03BDB-98CD-45B1-989E-FAAC4D2A3B7F}" type="datetimeFigureOut">
              <a:rPr lang="en-US" smtClean="0"/>
              <a:t>5/4/2025</a:t>
            </a:fld>
            <a:endParaRPr lang="en-US"/>
          </a:p>
        </p:txBody>
      </p:sp>
      <p:sp>
        <p:nvSpPr>
          <p:cNvPr id="3" name="Footer Placeholder 2">
            <a:extLst>
              <a:ext uri="{FF2B5EF4-FFF2-40B4-BE49-F238E27FC236}">
                <a16:creationId xmlns:a16="http://schemas.microsoft.com/office/drawing/2014/main" id="{EF5D6E3D-0503-F4FA-43EE-EAFA5AF206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2569392-659B-6F45-46F6-82449C3784E8}"/>
              </a:ext>
            </a:extLst>
          </p:cNvPr>
          <p:cNvSpPr>
            <a:spLocks noGrp="1"/>
          </p:cNvSpPr>
          <p:nvPr>
            <p:ph type="sldNum" sz="quarter" idx="12"/>
          </p:nvPr>
        </p:nvSpPr>
        <p:spPr/>
        <p:txBody>
          <a:bodyPr/>
          <a:lstStyle/>
          <a:p>
            <a:fld id="{BA856015-412B-4020-8B64-CC3A9054857A}" type="slidenum">
              <a:rPr lang="en-US" smtClean="0"/>
              <a:t>‹#›</a:t>
            </a:fld>
            <a:endParaRPr lang="en-US"/>
          </a:p>
        </p:txBody>
      </p:sp>
    </p:spTree>
    <p:extLst>
      <p:ext uri="{BB962C8B-B14F-4D97-AF65-F5344CB8AC3E}">
        <p14:creationId xmlns:p14="http://schemas.microsoft.com/office/powerpoint/2010/main" val="4198273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998B9-A8D3-3852-774F-30D7E6B6B1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FE4A7FF-5489-EACA-730A-8566770445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DE01BC6-0552-86C0-08DC-3075E4546C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1A4273-64CD-C096-8A9E-1835EC108E97}"/>
              </a:ext>
            </a:extLst>
          </p:cNvPr>
          <p:cNvSpPr>
            <a:spLocks noGrp="1"/>
          </p:cNvSpPr>
          <p:nvPr>
            <p:ph type="dt" sz="half" idx="10"/>
          </p:nvPr>
        </p:nvSpPr>
        <p:spPr/>
        <p:txBody>
          <a:bodyPr/>
          <a:lstStyle/>
          <a:p>
            <a:fld id="{D6F03BDB-98CD-45B1-989E-FAAC4D2A3B7F}" type="datetimeFigureOut">
              <a:rPr lang="en-US" smtClean="0"/>
              <a:t>5/4/2025</a:t>
            </a:fld>
            <a:endParaRPr lang="en-US"/>
          </a:p>
        </p:txBody>
      </p:sp>
      <p:sp>
        <p:nvSpPr>
          <p:cNvPr id="6" name="Footer Placeholder 5">
            <a:extLst>
              <a:ext uri="{FF2B5EF4-FFF2-40B4-BE49-F238E27FC236}">
                <a16:creationId xmlns:a16="http://schemas.microsoft.com/office/drawing/2014/main" id="{BE13B8C8-FEDC-E3CF-ABEB-CA36BF9D51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8BCFC6-8BD1-2D3E-88A5-832F70265E0F}"/>
              </a:ext>
            </a:extLst>
          </p:cNvPr>
          <p:cNvSpPr>
            <a:spLocks noGrp="1"/>
          </p:cNvSpPr>
          <p:nvPr>
            <p:ph type="sldNum" sz="quarter" idx="12"/>
          </p:nvPr>
        </p:nvSpPr>
        <p:spPr/>
        <p:txBody>
          <a:bodyPr/>
          <a:lstStyle/>
          <a:p>
            <a:fld id="{BA856015-412B-4020-8B64-CC3A9054857A}" type="slidenum">
              <a:rPr lang="en-US" smtClean="0"/>
              <a:t>‹#›</a:t>
            </a:fld>
            <a:endParaRPr lang="en-US"/>
          </a:p>
        </p:txBody>
      </p:sp>
    </p:spTree>
    <p:extLst>
      <p:ext uri="{BB962C8B-B14F-4D97-AF65-F5344CB8AC3E}">
        <p14:creationId xmlns:p14="http://schemas.microsoft.com/office/powerpoint/2010/main" val="3515984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6AE11-B1B8-8BBD-22B0-D110D87DAE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9A0722-D11E-E895-B257-50D5AFD345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ABC687B-C037-EA61-0F6F-0AC959942D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7B8820-8B76-5C82-0DF8-FAE025097531}"/>
              </a:ext>
            </a:extLst>
          </p:cNvPr>
          <p:cNvSpPr>
            <a:spLocks noGrp="1"/>
          </p:cNvSpPr>
          <p:nvPr>
            <p:ph type="dt" sz="half" idx="10"/>
          </p:nvPr>
        </p:nvSpPr>
        <p:spPr/>
        <p:txBody>
          <a:bodyPr/>
          <a:lstStyle/>
          <a:p>
            <a:fld id="{D6F03BDB-98CD-45B1-989E-FAAC4D2A3B7F}" type="datetimeFigureOut">
              <a:rPr lang="en-US" smtClean="0"/>
              <a:t>5/4/2025</a:t>
            </a:fld>
            <a:endParaRPr lang="en-US"/>
          </a:p>
        </p:txBody>
      </p:sp>
      <p:sp>
        <p:nvSpPr>
          <p:cNvPr id="6" name="Footer Placeholder 5">
            <a:extLst>
              <a:ext uri="{FF2B5EF4-FFF2-40B4-BE49-F238E27FC236}">
                <a16:creationId xmlns:a16="http://schemas.microsoft.com/office/drawing/2014/main" id="{9708CF9A-BFD4-44AA-1B86-7382492B6E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927676-3820-BC6F-9C66-F1EA6305E14E}"/>
              </a:ext>
            </a:extLst>
          </p:cNvPr>
          <p:cNvSpPr>
            <a:spLocks noGrp="1"/>
          </p:cNvSpPr>
          <p:nvPr>
            <p:ph type="sldNum" sz="quarter" idx="12"/>
          </p:nvPr>
        </p:nvSpPr>
        <p:spPr/>
        <p:txBody>
          <a:bodyPr/>
          <a:lstStyle/>
          <a:p>
            <a:fld id="{BA856015-412B-4020-8B64-CC3A9054857A}" type="slidenum">
              <a:rPr lang="en-US" smtClean="0"/>
              <a:t>‹#›</a:t>
            </a:fld>
            <a:endParaRPr lang="en-US"/>
          </a:p>
        </p:txBody>
      </p:sp>
    </p:spTree>
    <p:extLst>
      <p:ext uri="{BB962C8B-B14F-4D97-AF65-F5344CB8AC3E}">
        <p14:creationId xmlns:p14="http://schemas.microsoft.com/office/powerpoint/2010/main" val="3913458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184FA4-B9CB-86AE-796A-C5244BF889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F344B1F-060E-ED3F-7EF6-9C20E2DAFC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580987-625C-2186-AEDD-2E922008AE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F03BDB-98CD-45B1-989E-FAAC4D2A3B7F}" type="datetimeFigureOut">
              <a:rPr lang="en-US" smtClean="0"/>
              <a:t>5/4/2025</a:t>
            </a:fld>
            <a:endParaRPr lang="en-US"/>
          </a:p>
        </p:txBody>
      </p:sp>
      <p:sp>
        <p:nvSpPr>
          <p:cNvPr id="5" name="Footer Placeholder 4">
            <a:extLst>
              <a:ext uri="{FF2B5EF4-FFF2-40B4-BE49-F238E27FC236}">
                <a16:creationId xmlns:a16="http://schemas.microsoft.com/office/drawing/2014/main" id="{2CAEF9E9-9BB4-1046-54D6-10CD535312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6C49AAB-DB0A-75C0-DE2B-B539DF026B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856015-412B-4020-8B64-CC3A9054857A}" type="slidenum">
              <a:rPr lang="en-US" smtClean="0"/>
              <a:t>‹#›</a:t>
            </a:fld>
            <a:endParaRPr lang="en-US"/>
          </a:p>
        </p:txBody>
      </p:sp>
    </p:spTree>
    <p:extLst>
      <p:ext uri="{BB962C8B-B14F-4D97-AF65-F5344CB8AC3E}">
        <p14:creationId xmlns:p14="http://schemas.microsoft.com/office/powerpoint/2010/main" val="882281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5981C-0411-881C-27E7-985BA80ED7FB}"/>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9B6C74C8-895F-97D4-CC2E-B67CDD9A092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6964542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83E26-7AB5-C9B4-F92A-9C89AF282014}"/>
              </a:ext>
            </a:extLst>
          </p:cNvPr>
          <p:cNvSpPr>
            <a:spLocks noGrp="1"/>
          </p:cNvSpPr>
          <p:nvPr>
            <p:ph type="title"/>
          </p:nvPr>
        </p:nvSpPr>
        <p:spPr/>
        <p:txBody>
          <a:bodyPr/>
          <a:lstStyle/>
          <a:p>
            <a:pPr algn="r" rtl="1"/>
            <a:r>
              <a:rPr lang="fa-IR" dirty="0"/>
              <a:t>نکات مهم در تدوین اهداف خرد</a:t>
            </a:r>
            <a:br>
              <a:rPr lang="fa-IR" dirty="0"/>
            </a:br>
            <a:endParaRPr lang="en-US" dirty="0"/>
          </a:p>
        </p:txBody>
      </p:sp>
      <p:sp>
        <p:nvSpPr>
          <p:cNvPr id="3" name="Content Placeholder 2">
            <a:extLst>
              <a:ext uri="{FF2B5EF4-FFF2-40B4-BE49-F238E27FC236}">
                <a16:creationId xmlns:a16="http://schemas.microsoft.com/office/drawing/2014/main" id="{543AEBA4-E9D1-A814-1481-1351C1E6DE47}"/>
              </a:ext>
            </a:extLst>
          </p:cNvPr>
          <p:cNvSpPr>
            <a:spLocks noGrp="1"/>
          </p:cNvSpPr>
          <p:nvPr>
            <p:ph idx="1"/>
          </p:nvPr>
        </p:nvSpPr>
        <p:spPr/>
        <p:txBody>
          <a:bodyPr/>
          <a:lstStyle/>
          <a:p>
            <a:pPr algn="r" rtl="1"/>
            <a:r>
              <a:rPr lang="fa-IR" dirty="0"/>
              <a:t> مورد توجه قرار دادن اهداف خرد اولویت  دار و همچنین اهداف متصل به بودجه حوزه های تخصصی؛</a:t>
            </a:r>
          </a:p>
          <a:p>
            <a:pPr algn="r" rtl="1"/>
            <a:r>
              <a:rPr lang="fa-IR" dirty="0"/>
              <a:t>معطوف بودن هر هدف خرد به یک یا چند شاخص عملکردی؛</a:t>
            </a:r>
          </a:p>
          <a:p>
            <a:pPr algn="r" rtl="1"/>
            <a:r>
              <a:rPr lang="fa-IR" dirty="0"/>
              <a:t>توجه به تکالیف حوزه ها در اسناد بالادستی؛</a:t>
            </a:r>
          </a:p>
          <a:p>
            <a:pPr algn="r" rtl="1"/>
            <a:r>
              <a:rPr lang="fa-IR" dirty="0"/>
              <a:t>پرهیز از کلی گویی و ابهام؛</a:t>
            </a:r>
          </a:p>
          <a:p>
            <a:pPr algn="r" rtl="1"/>
            <a:r>
              <a:rPr lang="fa-IR" dirty="0"/>
              <a:t> نکته: هدف خرد در حد برنامه و یا فعالیت نبوده و امور جاری در هدف گذاری نباید لحاظ گردد. </a:t>
            </a:r>
            <a:endParaRPr lang="en-US" dirty="0"/>
          </a:p>
        </p:txBody>
      </p:sp>
    </p:spTree>
    <p:extLst>
      <p:ext uri="{BB962C8B-B14F-4D97-AF65-F5344CB8AC3E}">
        <p14:creationId xmlns:p14="http://schemas.microsoft.com/office/powerpoint/2010/main" val="960986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72FDB-7208-69C8-392F-A5835C9B9BD3}"/>
              </a:ext>
            </a:extLst>
          </p:cNvPr>
          <p:cNvSpPr>
            <a:spLocks noGrp="1"/>
          </p:cNvSpPr>
          <p:nvPr>
            <p:ph type="title"/>
          </p:nvPr>
        </p:nvSpPr>
        <p:spPr/>
        <p:txBody>
          <a:bodyPr/>
          <a:lstStyle/>
          <a:p>
            <a:r>
              <a:rPr lang="fa-IR" dirty="0"/>
              <a:t> شاخص اهداف خرد</a:t>
            </a:r>
            <a:br>
              <a:rPr lang="fa-IR" dirty="0"/>
            </a:br>
            <a:endParaRPr lang="en-US" dirty="0"/>
          </a:p>
        </p:txBody>
      </p:sp>
      <p:sp>
        <p:nvSpPr>
          <p:cNvPr id="3" name="Content Placeholder 2">
            <a:extLst>
              <a:ext uri="{FF2B5EF4-FFF2-40B4-BE49-F238E27FC236}">
                <a16:creationId xmlns:a16="http://schemas.microsoft.com/office/drawing/2014/main" id="{A73471A9-FAF0-0914-ED0D-6A861D485519}"/>
              </a:ext>
            </a:extLst>
          </p:cNvPr>
          <p:cNvSpPr>
            <a:spLocks noGrp="1"/>
          </p:cNvSpPr>
          <p:nvPr>
            <p:ph idx="1"/>
          </p:nvPr>
        </p:nvSpPr>
        <p:spPr/>
        <p:txBody>
          <a:bodyPr>
            <a:normAutofit fontScale="92500" lnSpcReduction="10000"/>
          </a:bodyPr>
          <a:lstStyle/>
          <a:p>
            <a:pPr algn="r" rtl="1"/>
            <a:r>
              <a:rPr lang="fa-IR" dirty="0"/>
              <a:t>برای پایش برنامه های عملیاتی و سنجش میزان تحقق برنامه های تدوین شده نیاز به تعیین شاخص هایی است تا براساس آنها میزان پیشرفت برنامه ها و عملکرد سازمان و میزان تحقق و دستیابی به اهداف تعیین گردد.</a:t>
            </a:r>
          </a:p>
          <a:p>
            <a:pPr algn="r" rtl="1"/>
            <a:r>
              <a:rPr lang="fa-IR" dirty="0"/>
              <a:t>شاخصها برای اندازه گیری نتایج حاصل از تحقق هر یک اهداف خرد بکار میروند و به عبارتی اهداف خرد را</a:t>
            </a:r>
          </a:p>
          <a:p>
            <a:pPr algn="r" rtl="1"/>
            <a:r>
              <a:rPr lang="fa-IR" dirty="0"/>
              <a:t>سنجش پذیر و کمی میکنند. بنابراین میتوان ذیل اهداف خرد شاخص/ شاخص هایی تدوین نمود و مقدار موجود،</a:t>
            </a:r>
          </a:p>
          <a:p>
            <a:pPr algn="r" rtl="1"/>
            <a:r>
              <a:rPr lang="fa-IR" dirty="0"/>
              <a:t>استاندار و مقدار هدف آن را ( مقادیری که هدفگذاری میشود تا در پایان سال و با اجرای آن برنامه به آنها دست</a:t>
            </a:r>
          </a:p>
          <a:p>
            <a:pPr algn="r" rtl="1"/>
            <a:r>
              <a:rPr lang="fa-IR" dirty="0"/>
              <a:t>یابیم) مشخص کرد. علاوه بر این موارد، برای هر شاخص باید مولفه هایی نیز در قالب "شاسنامه شاخص" تعیین گردد.</a:t>
            </a:r>
          </a:p>
          <a:p>
            <a:pPr marL="0" indent="0" algn="r" rtl="1">
              <a:buNone/>
            </a:pPr>
            <a:endParaRPr lang="en-US" dirty="0"/>
          </a:p>
        </p:txBody>
      </p:sp>
    </p:spTree>
    <p:extLst>
      <p:ext uri="{BB962C8B-B14F-4D97-AF65-F5344CB8AC3E}">
        <p14:creationId xmlns:p14="http://schemas.microsoft.com/office/powerpoint/2010/main" val="8010168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4AE05-5A4D-6EEA-1F40-A79F83EAFCD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C0F9E68-E0B9-3294-4C16-07E1DE13FF61}"/>
              </a:ext>
            </a:extLst>
          </p:cNvPr>
          <p:cNvSpPr>
            <a:spLocks noGrp="1"/>
          </p:cNvSpPr>
          <p:nvPr>
            <p:ph idx="1"/>
          </p:nvPr>
        </p:nvSpPr>
        <p:spPr/>
        <p:txBody>
          <a:bodyPr/>
          <a:lstStyle/>
          <a:p>
            <a:r>
              <a:rPr lang="fa-IR" dirty="0"/>
              <a:t>مثال :1 هدف کلان: حفاظت مالی مردم در برابر هزینههای سلامت هدف خرد : گسترش پوشش بیمه سلامت به تمام اقشار جامعه شاخص: درصد جمعیت تحت پوشش بیمه سلامت )برحسب کشور، مناطق، اقشار مختلف، خدمات، ...(</a:t>
            </a:r>
            <a:endParaRPr lang="en-US" dirty="0"/>
          </a:p>
        </p:txBody>
      </p:sp>
    </p:spTree>
    <p:extLst>
      <p:ext uri="{BB962C8B-B14F-4D97-AF65-F5344CB8AC3E}">
        <p14:creationId xmlns:p14="http://schemas.microsoft.com/office/powerpoint/2010/main" val="2613202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C9A1F-15EE-CC5C-44D4-900B23C5E50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F7AB3DC-B6FE-C232-C8A5-82770F3B6090}"/>
              </a:ext>
            </a:extLst>
          </p:cNvPr>
          <p:cNvSpPr>
            <a:spLocks noGrp="1"/>
          </p:cNvSpPr>
          <p:nvPr>
            <p:ph idx="1"/>
          </p:nvPr>
        </p:nvSpPr>
        <p:spPr/>
        <p:txBody>
          <a:bodyPr/>
          <a:lstStyle/>
          <a:p>
            <a:r>
              <a:rPr lang="fa-IR" dirty="0"/>
              <a:t>مثال :2 هدف کلان: افزایش بهرهمندی عادلانه مردم از خدمات پایه سلامت هدف خرد : افزایش تعداد مراکز بهداشتی و درمانی، به ویژه در مناطق محروم و روستایی</a:t>
            </a:r>
          </a:p>
          <a:p>
            <a:r>
              <a:rPr lang="fa-IR" dirty="0"/>
              <a:t>شاخص: تعداد تخت بیمارستانی به ازای هر 1000 نفر جمعیت در مناطق مختلف </a:t>
            </a:r>
            <a:endParaRPr lang="en-US" dirty="0"/>
          </a:p>
        </p:txBody>
      </p:sp>
    </p:spTree>
    <p:extLst>
      <p:ext uri="{BB962C8B-B14F-4D97-AF65-F5344CB8AC3E}">
        <p14:creationId xmlns:p14="http://schemas.microsoft.com/office/powerpoint/2010/main" val="38822949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3C78D-8A25-92C7-26E1-363E7349981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44C0BD9-AB5A-9A48-5477-60308C2A569D}"/>
              </a:ext>
            </a:extLst>
          </p:cNvPr>
          <p:cNvSpPr>
            <a:spLocks noGrp="1"/>
          </p:cNvSpPr>
          <p:nvPr>
            <p:ph idx="1"/>
          </p:nvPr>
        </p:nvSpPr>
        <p:spPr/>
        <p:txBody>
          <a:bodyPr/>
          <a:lstStyle/>
          <a:p>
            <a:r>
              <a:rPr lang="fa-IR" dirty="0"/>
              <a:t> ملاحظات کلیدی در تدوین شاخصها عبارتند از:  شاخصها باید معطوف به هدف باشند نه برنامه یا فعالیت، بنابراین موارد زیر "شاخص هدف خرد" محسوب نمیشوند:  تعداد جلسات برگزار شده  تعداد دستورالعملهای تدوین شده  شاخصها باید براساس معیارهای مشخص و عینی و بدون قااوت شخصی قابلاندازهگیری و سنجش باشند، بنابراین موارد زیر شاخص هدف محسوب نمیشود:  درصد پیاده سازی نرم افزار  درصد پیاده سازی سند آمایش سرزمین  درصد پیشرفت پروژه  شاخصها در راستای تحقق اهداف خرد تعیین شده، تدوین گردد.  تعداد بهینهای شاخص مرتبط انتخاب شود به طوری که تحقق هدف مربوطه را تامین کند.</a:t>
            </a:r>
            <a:endParaRPr lang="en-US" dirty="0"/>
          </a:p>
        </p:txBody>
      </p:sp>
    </p:spTree>
    <p:extLst>
      <p:ext uri="{BB962C8B-B14F-4D97-AF65-F5344CB8AC3E}">
        <p14:creationId xmlns:p14="http://schemas.microsoft.com/office/powerpoint/2010/main" val="17358150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E6BCB-9541-D20A-1F4F-EF58EDDA1561}"/>
              </a:ext>
            </a:extLst>
          </p:cNvPr>
          <p:cNvSpPr>
            <a:spLocks noGrp="1"/>
          </p:cNvSpPr>
          <p:nvPr>
            <p:ph type="title"/>
          </p:nvPr>
        </p:nvSpPr>
        <p:spPr/>
        <p:txBody>
          <a:bodyPr>
            <a:noAutofit/>
          </a:bodyPr>
          <a:lstStyle/>
          <a:p>
            <a:pPr algn="r" rtl="1"/>
            <a:r>
              <a:rPr lang="fa-IR" sz="3200" dirty="0"/>
              <a:t>ویژگیهای شاخص </a:t>
            </a:r>
            <a:br>
              <a:rPr lang="en-US" sz="3200" dirty="0"/>
            </a:br>
            <a:r>
              <a:rPr lang="fa-IR" sz="3200" dirty="0"/>
              <a:t> </a:t>
            </a:r>
            <a:r>
              <a:rPr lang="fa-IR" sz="2800" dirty="0"/>
              <a:t>شاخص ها باید از ویژگیهای (</a:t>
            </a:r>
            <a:r>
              <a:rPr lang="en-US" sz="2800" dirty="0"/>
              <a:t>(D &amp; SMART </a:t>
            </a:r>
            <a:r>
              <a:rPr lang="fa-IR" sz="2800" dirty="0"/>
              <a:t>به شرم زیر برخوردارد باشند:</a:t>
            </a:r>
            <a:br>
              <a:rPr lang="en-US" sz="2800" dirty="0"/>
            </a:br>
            <a:endParaRPr lang="en-US" sz="3200" dirty="0"/>
          </a:p>
        </p:txBody>
      </p:sp>
      <p:sp>
        <p:nvSpPr>
          <p:cNvPr id="3" name="Content Placeholder 2">
            <a:extLst>
              <a:ext uri="{FF2B5EF4-FFF2-40B4-BE49-F238E27FC236}">
                <a16:creationId xmlns:a16="http://schemas.microsoft.com/office/drawing/2014/main" id="{4292ED5F-5123-512F-089E-4ABBB98E0174}"/>
              </a:ext>
            </a:extLst>
          </p:cNvPr>
          <p:cNvSpPr>
            <a:spLocks noGrp="1"/>
          </p:cNvSpPr>
          <p:nvPr>
            <p:ph idx="1"/>
          </p:nvPr>
        </p:nvSpPr>
        <p:spPr/>
        <p:txBody>
          <a:bodyPr>
            <a:normAutofit fontScale="47500" lnSpcReduction="20000"/>
          </a:bodyPr>
          <a:lstStyle/>
          <a:p>
            <a:pPr algn="r" rtl="1"/>
            <a:r>
              <a:rPr lang="en-US" dirty="0"/>
              <a:t>S – Specific</a:t>
            </a:r>
          </a:p>
          <a:p>
            <a:pPr algn="r" rtl="1"/>
            <a:r>
              <a:rPr lang="en-US" dirty="0"/>
              <a:t> </a:t>
            </a:r>
            <a:r>
              <a:rPr lang="fa-IR" dirty="0"/>
              <a:t>مخصوص، معین و مشخص باشد.</a:t>
            </a:r>
            <a:endParaRPr lang="en-US" dirty="0"/>
          </a:p>
          <a:p>
            <a:pPr algn="r" rtl="1"/>
            <a:r>
              <a:rPr lang="fa-IR" dirty="0"/>
              <a:t> یعنی شاخص جامع و مانع، شفاف و ساده و واضح و رسا و صریح باشد بطوریکه برداشت یکسانی از مفاهیم ایجاد نماید.</a:t>
            </a:r>
            <a:endParaRPr lang="en-US" dirty="0"/>
          </a:p>
          <a:p>
            <a:pPr algn="r" rtl="1"/>
            <a:r>
              <a:rPr lang="fa-IR" dirty="0"/>
              <a:t> </a:t>
            </a:r>
            <a:r>
              <a:rPr lang="en-US" dirty="0"/>
              <a:t>M – Measurable</a:t>
            </a:r>
          </a:p>
          <a:p>
            <a:pPr algn="r" rtl="1"/>
            <a:r>
              <a:rPr lang="en-US" dirty="0"/>
              <a:t> </a:t>
            </a:r>
            <a:r>
              <a:rPr lang="fa-IR" dirty="0"/>
              <a:t>قابل اندازهگیری باشد.</a:t>
            </a:r>
            <a:endParaRPr lang="en-US" dirty="0"/>
          </a:p>
          <a:p>
            <a:pPr algn="r" rtl="1"/>
            <a:r>
              <a:rPr lang="fa-IR" dirty="0"/>
              <a:t> سنجش آنها به سادگی مقدور باشد. یعنی علاوه بر عملکرد کمی، قابلیت تعریف عملکرد کیفی شاخص در قالبهای متغیر کمی را نیز داشته باشد.</a:t>
            </a:r>
            <a:endParaRPr lang="en-US" dirty="0"/>
          </a:p>
          <a:p>
            <a:pPr algn="r" rtl="1"/>
            <a:r>
              <a:rPr lang="fa-IR" dirty="0"/>
              <a:t> </a:t>
            </a:r>
            <a:r>
              <a:rPr lang="en-US" dirty="0"/>
              <a:t>A – Achievable</a:t>
            </a:r>
          </a:p>
          <a:p>
            <a:pPr algn="r" rtl="1"/>
            <a:r>
              <a:rPr lang="en-US" dirty="0"/>
              <a:t> </a:t>
            </a:r>
            <a:r>
              <a:rPr lang="fa-IR" dirty="0"/>
              <a:t>قابل دستیابی باشد.</a:t>
            </a:r>
            <a:endParaRPr lang="en-US" dirty="0"/>
          </a:p>
          <a:p>
            <a:pPr algn="r" rtl="1"/>
            <a:r>
              <a:rPr lang="fa-IR" dirty="0"/>
              <a:t> </a:t>
            </a:r>
            <a:r>
              <a:rPr lang="en-US" dirty="0"/>
              <a:t>R - Realistic/Relevant</a:t>
            </a:r>
          </a:p>
          <a:p>
            <a:pPr algn="r" rtl="1"/>
            <a:r>
              <a:rPr lang="en-US" dirty="0"/>
              <a:t> </a:t>
            </a:r>
            <a:r>
              <a:rPr lang="fa-IR" dirty="0"/>
              <a:t>واقعگرایانه باشد. </a:t>
            </a:r>
            <a:endParaRPr lang="en-US" dirty="0"/>
          </a:p>
          <a:p>
            <a:pPr algn="r" rtl="1"/>
            <a:r>
              <a:rPr lang="fa-IR" dirty="0"/>
              <a:t>یعنی با فعالیتها و ماموریتها و خطمشی و راهبردهای واقعی سازمان و با حوزه</a:t>
            </a:r>
            <a:r>
              <a:rPr lang="en-US" dirty="0"/>
              <a:t> </a:t>
            </a:r>
            <a:r>
              <a:rPr lang="fa-IR" dirty="0"/>
              <a:t>های حساس و کلیدی عملکرد سازمان مرتبط باشد.</a:t>
            </a:r>
            <a:endParaRPr lang="en-US" dirty="0"/>
          </a:p>
          <a:p>
            <a:pPr algn="r" rtl="1"/>
            <a:r>
              <a:rPr lang="fa-IR" dirty="0"/>
              <a:t> </a:t>
            </a:r>
            <a:r>
              <a:rPr lang="en-US" dirty="0"/>
              <a:t>T - frame Time</a:t>
            </a:r>
          </a:p>
          <a:p>
            <a:pPr algn="r" rtl="1"/>
            <a:r>
              <a:rPr lang="en-US" dirty="0"/>
              <a:t> </a:t>
            </a:r>
            <a:r>
              <a:rPr lang="fa-IR" dirty="0"/>
              <a:t>چهارچوب و محدوده زمانی داتشه باشد،</a:t>
            </a:r>
            <a:endParaRPr lang="en-US" dirty="0"/>
          </a:p>
          <a:p>
            <a:pPr algn="r" rtl="1"/>
            <a:r>
              <a:rPr lang="fa-IR" dirty="0"/>
              <a:t> یعنی شاخص دوره ارزیابی معین داشته باشد.</a:t>
            </a:r>
            <a:endParaRPr lang="en-US" dirty="0"/>
          </a:p>
          <a:p>
            <a:pPr algn="r" rtl="1"/>
            <a:r>
              <a:rPr lang="fa-IR" dirty="0"/>
              <a:t> </a:t>
            </a:r>
            <a:r>
              <a:rPr lang="en-US" dirty="0"/>
              <a:t>D – Database</a:t>
            </a:r>
          </a:p>
          <a:p>
            <a:pPr algn="r" rtl="1"/>
            <a:r>
              <a:rPr lang="en-US" dirty="0"/>
              <a:t>  </a:t>
            </a:r>
            <a:r>
              <a:rPr lang="fa-IR" dirty="0"/>
              <a:t>بانک اطلاعاتی، یعنی دادهها و اطلاعات لازم و مربوط به شاخص وجود داشته باشد. </a:t>
            </a:r>
            <a:endParaRPr lang="en-US" dirty="0"/>
          </a:p>
        </p:txBody>
      </p:sp>
    </p:spTree>
    <p:extLst>
      <p:ext uri="{BB962C8B-B14F-4D97-AF65-F5344CB8AC3E}">
        <p14:creationId xmlns:p14="http://schemas.microsoft.com/office/powerpoint/2010/main" val="24350070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657AD-EAFA-54B8-3619-53E0AF5858A0}"/>
              </a:ext>
            </a:extLst>
          </p:cNvPr>
          <p:cNvSpPr>
            <a:spLocks noGrp="1"/>
          </p:cNvSpPr>
          <p:nvPr>
            <p:ph type="title"/>
          </p:nvPr>
        </p:nvSpPr>
        <p:spPr>
          <a:xfrm>
            <a:off x="838200" y="365125"/>
            <a:ext cx="10515600" cy="1023837"/>
          </a:xfrm>
        </p:spPr>
        <p:txBody>
          <a:bodyPr/>
          <a:lstStyle/>
          <a:p>
            <a:pPr algn="r" rtl="1"/>
            <a:r>
              <a:rPr lang="fa-IR" dirty="0"/>
              <a:t>برنامه</a:t>
            </a:r>
            <a:endParaRPr lang="en-US" dirty="0"/>
          </a:p>
        </p:txBody>
      </p:sp>
      <p:sp>
        <p:nvSpPr>
          <p:cNvPr id="3" name="Content Placeholder 2">
            <a:extLst>
              <a:ext uri="{FF2B5EF4-FFF2-40B4-BE49-F238E27FC236}">
                <a16:creationId xmlns:a16="http://schemas.microsoft.com/office/drawing/2014/main" id="{72C01942-E741-8A20-DC3C-4A6C0C72E6F4}"/>
              </a:ext>
            </a:extLst>
          </p:cNvPr>
          <p:cNvSpPr>
            <a:spLocks noGrp="1"/>
          </p:cNvSpPr>
          <p:nvPr>
            <p:ph idx="1"/>
          </p:nvPr>
        </p:nvSpPr>
        <p:spPr/>
        <p:txBody>
          <a:bodyPr>
            <a:normAutofit fontScale="85000" lnSpcReduction="20000"/>
          </a:bodyPr>
          <a:lstStyle/>
          <a:p>
            <a:pPr algn="r" rtl="1"/>
            <a:r>
              <a:rPr lang="fa-IR" dirty="0">
                <a:cs typeface="B Nazanin" panose="00000400000000000000" pitchFamily="2" charset="-78"/>
              </a:rPr>
              <a:t>به مجموعه</a:t>
            </a:r>
            <a:r>
              <a:rPr lang="en-US" dirty="0">
                <a:cs typeface="B Nazanin" panose="00000400000000000000" pitchFamily="2" charset="-78"/>
              </a:rPr>
              <a:t> </a:t>
            </a:r>
            <a:r>
              <a:rPr lang="fa-IR" dirty="0">
                <a:cs typeface="B Nazanin" panose="00000400000000000000" pitchFamily="2" charset="-78"/>
              </a:rPr>
              <a:t>ای از فعالیتها اطلاق میشود که ذیل اهداف خرد شکل گرفته و دستیابی به خروجی معینی را در زمان مشخص دنبال میکند.</a:t>
            </a:r>
          </a:p>
          <a:p>
            <a:pPr algn="r" rtl="1"/>
            <a:r>
              <a:rPr lang="fa-IR" dirty="0">
                <a:cs typeface="B Nazanin" panose="00000400000000000000" pitchFamily="2" charset="-78"/>
              </a:rPr>
              <a:t> هر برنامه دست کم از دو فعالیت تشکیل میشود، اما تعداد فعالیتهای یک برنامه محدودیتی ندارد.</a:t>
            </a:r>
          </a:p>
          <a:p>
            <a:pPr algn="r" rtl="1"/>
            <a:r>
              <a:rPr lang="fa-IR" dirty="0">
                <a:cs typeface="B Nazanin" panose="00000400000000000000" pitchFamily="2" charset="-78"/>
              </a:rPr>
              <a:t> برنامه را میتوان معادل طرح دانست. </a:t>
            </a:r>
          </a:p>
          <a:p>
            <a:pPr algn="r" rtl="1"/>
            <a:r>
              <a:rPr lang="fa-IR" dirty="0">
                <a:cs typeface="B Nazanin" panose="00000400000000000000" pitchFamily="2" charset="-78"/>
              </a:rPr>
              <a:t>به لحاظ زمانی، برنامه ها معمولاً در محدوده زمانی چند روز، هفته یا چند ماه به طول می انجامند. </a:t>
            </a:r>
          </a:p>
          <a:p>
            <a:pPr algn="r" rtl="1"/>
            <a:r>
              <a:rPr lang="fa-IR" dirty="0">
                <a:cs typeface="B Nazanin" panose="00000400000000000000" pitchFamily="2" charset="-78"/>
              </a:rPr>
              <a:t> مثال هایی از برنامه</a:t>
            </a:r>
          </a:p>
          <a:p>
            <a:pPr algn="r" rtl="1"/>
            <a:r>
              <a:rPr lang="fa-IR" dirty="0">
                <a:cs typeface="B Nazanin" panose="00000400000000000000" pitchFamily="2" charset="-78"/>
              </a:rPr>
              <a:t>تدوین سند (برنامه) بهبود فعالیت فیزیکی در جوانان </a:t>
            </a:r>
          </a:p>
          <a:p>
            <a:pPr algn="r" rtl="1"/>
            <a:r>
              <a:rPr lang="fa-IR" dirty="0">
                <a:cs typeface="B Nazanin" panose="00000400000000000000" pitchFamily="2" charset="-78"/>
              </a:rPr>
              <a:t> راه اندازی شبکه آزمایشگاهی تشخیص لیشمانیوز </a:t>
            </a:r>
          </a:p>
          <a:p>
            <a:pPr algn="r" rtl="1"/>
            <a:r>
              <a:rPr lang="fa-IR" dirty="0">
                <a:cs typeface="B Nazanin" panose="00000400000000000000" pitchFamily="2" charset="-78"/>
              </a:rPr>
              <a:t> ادغام خدمات پیشگیری و ترک دخانیات در نظام شبکه </a:t>
            </a:r>
          </a:p>
          <a:p>
            <a:pPr algn="r" rtl="1"/>
            <a:r>
              <a:rPr lang="fa-IR" dirty="0">
                <a:cs typeface="B Nazanin" panose="00000400000000000000" pitchFamily="2" charset="-78"/>
              </a:rPr>
              <a:t> آموزش گروههای جمعیتی خاص در زمینه عوامل خطر </a:t>
            </a:r>
          </a:p>
          <a:p>
            <a:pPr algn="r" rtl="1"/>
            <a:r>
              <a:rPr lang="fa-IR" dirty="0">
                <a:cs typeface="B Nazanin" panose="00000400000000000000" pitchFamily="2" charset="-78"/>
              </a:rPr>
              <a:t> پیمایش کشوری شیوع بیماری </a:t>
            </a:r>
            <a:r>
              <a:rPr lang="en-US" dirty="0">
                <a:cs typeface="B Nazanin" panose="00000400000000000000" pitchFamily="2" charset="-78"/>
              </a:rPr>
              <a:t>COPD</a:t>
            </a:r>
          </a:p>
        </p:txBody>
      </p:sp>
    </p:spTree>
    <p:extLst>
      <p:ext uri="{BB962C8B-B14F-4D97-AF65-F5344CB8AC3E}">
        <p14:creationId xmlns:p14="http://schemas.microsoft.com/office/powerpoint/2010/main" val="673360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D4A16D-AB7B-E8C4-9BB6-686139944666}"/>
              </a:ext>
            </a:extLst>
          </p:cNvPr>
          <p:cNvSpPr>
            <a:spLocks noGrp="1"/>
          </p:cNvSpPr>
          <p:nvPr>
            <p:ph idx="1"/>
          </p:nvPr>
        </p:nvSpPr>
        <p:spPr>
          <a:xfrm>
            <a:off x="838200" y="405114"/>
            <a:ext cx="10515600" cy="5771849"/>
          </a:xfrm>
        </p:spPr>
        <p:txBody>
          <a:bodyPr>
            <a:normAutofit lnSpcReduction="10000"/>
          </a:bodyPr>
          <a:lstStyle/>
          <a:p>
            <a:pPr algn="r" rtl="1"/>
            <a:r>
              <a:rPr lang="fa-IR" dirty="0"/>
              <a:t>ملاحظات کلیدی در تدوین برنامه ها عبارتند از: </a:t>
            </a:r>
          </a:p>
          <a:p>
            <a:pPr algn="r" rtl="1"/>
            <a:r>
              <a:rPr lang="fa-IR" dirty="0"/>
              <a:t> در ابتدای برنامه ها نمیتوان از واژگانی مانند :ا</a:t>
            </a:r>
            <a:r>
              <a:rPr lang="fa-IR" u="sng" dirty="0"/>
              <a:t>فزایش</a:t>
            </a:r>
            <a:r>
              <a:rPr lang="fa-IR" dirty="0"/>
              <a:t>، </a:t>
            </a:r>
            <a:r>
              <a:rPr lang="fa-IR" u="sng" dirty="0"/>
              <a:t>توسعه</a:t>
            </a:r>
            <a:r>
              <a:rPr lang="fa-IR" dirty="0"/>
              <a:t>، </a:t>
            </a:r>
            <a:r>
              <a:rPr lang="fa-IR" u="sng" dirty="0"/>
              <a:t>گسترش</a:t>
            </a:r>
            <a:r>
              <a:rPr lang="fa-IR"/>
              <a:t>، </a:t>
            </a:r>
            <a:r>
              <a:rPr lang="fa-IR" u="sng"/>
              <a:t>تقویت، ارتقاء</a:t>
            </a:r>
            <a:r>
              <a:rPr lang="fa-IR"/>
              <a:t> </a:t>
            </a:r>
            <a:r>
              <a:rPr lang="fa-IR" dirty="0"/>
              <a:t>استفاده کرد</a:t>
            </a:r>
          </a:p>
          <a:p>
            <a:pPr algn="r" rtl="1"/>
            <a:r>
              <a:rPr lang="fa-IR" dirty="0"/>
              <a:t>چون این واژگان نوعاً اشاره به هدف دارند، نه برنامه.</a:t>
            </a:r>
          </a:p>
          <a:p>
            <a:pPr algn="r" rtl="1"/>
            <a:r>
              <a:rPr lang="fa-IR" dirty="0"/>
              <a:t>بسیار اهمیت دارد که برنامه ها ماهیت هدف یا راهبرد نداشته باشند </a:t>
            </a:r>
          </a:p>
          <a:p>
            <a:pPr algn="r" rtl="1"/>
            <a:r>
              <a:rPr lang="fa-IR" dirty="0"/>
              <a:t>موارد زیر نمی تواند عنوان برنامه باشد، زیرا ماهیت هدف دارند یا خروجی آنها ناملموس و نامعین است : </a:t>
            </a:r>
          </a:p>
          <a:p>
            <a:pPr algn="r" rtl="1"/>
            <a:endParaRPr lang="fa-IR" dirty="0"/>
          </a:p>
          <a:p>
            <a:pPr algn="r" rtl="1"/>
            <a:r>
              <a:rPr lang="fa-IR" dirty="0"/>
              <a:t>گسترش مراقبتهای ادغام یافته بازنگری شده سلامت کودکان</a:t>
            </a:r>
          </a:p>
          <a:p>
            <a:pPr algn="r" rtl="1"/>
            <a:r>
              <a:rPr lang="fa-IR" dirty="0"/>
              <a:t>حمایت از زوجین نابارور</a:t>
            </a:r>
          </a:p>
          <a:p>
            <a:pPr algn="r" rtl="1"/>
            <a:r>
              <a:rPr lang="fa-IR" dirty="0"/>
              <a:t>ارتقای کیفیت دوره های دکترای پژوهشی</a:t>
            </a:r>
          </a:p>
          <a:p>
            <a:pPr algn="r" rtl="1"/>
            <a:r>
              <a:rPr lang="fa-IR" dirty="0"/>
              <a:t> ارتقای خودمراقبتی روانی دانشجویان</a:t>
            </a:r>
          </a:p>
          <a:p>
            <a:pPr algn="r" rtl="1"/>
            <a:endParaRPr lang="en-US" dirty="0"/>
          </a:p>
        </p:txBody>
      </p:sp>
    </p:spTree>
    <p:extLst>
      <p:ext uri="{BB962C8B-B14F-4D97-AF65-F5344CB8AC3E}">
        <p14:creationId xmlns:p14="http://schemas.microsoft.com/office/powerpoint/2010/main" val="31926569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9C8C9-7E98-A130-D299-B62E7CF90C4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58012AF-BE0B-6745-340D-70D7EDB58409}"/>
              </a:ext>
            </a:extLst>
          </p:cNvPr>
          <p:cNvSpPr>
            <a:spLocks noGrp="1"/>
          </p:cNvSpPr>
          <p:nvPr>
            <p:ph idx="1"/>
          </p:nvPr>
        </p:nvSpPr>
        <p:spPr/>
        <p:txBody>
          <a:bodyPr>
            <a:normAutofit fontScale="92500" lnSpcReduction="10000"/>
          </a:bodyPr>
          <a:lstStyle/>
          <a:p>
            <a:pPr algn="r" rtl="1"/>
            <a:r>
              <a:rPr lang="fa-IR" dirty="0"/>
              <a:t>برنامه باید به خروجی مشخصی اشاره نماید، به طوری که اگر چند کارشناس از چند دانشگاه/دانشکده مختلف کشور</a:t>
            </a:r>
            <a:r>
              <a:rPr lang="en-US" dirty="0"/>
              <a:t> </a:t>
            </a:r>
            <a:r>
              <a:rPr lang="fa-IR" dirty="0"/>
              <a:t>با آن مواجه شرروند، خروجیها یا دستاوردهای نسبتاً یکسانی به ذهن آنها متبادر شود.</a:t>
            </a:r>
            <a:endParaRPr lang="en-US" dirty="0"/>
          </a:p>
          <a:p>
            <a:pPr algn="r" rtl="1"/>
            <a:r>
              <a:rPr lang="fa-IR" dirty="0"/>
              <a:t> بنابراین مواردی مانند</a:t>
            </a:r>
            <a:r>
              <a:rPr lang="en-US" dirty="0"/>
              <a:t> </a:t>
            </a:r>
          </a:p>
          <a:p>
            <a:pPr algn="r" rtl="1"/>
            <a:r>
              <a:rPr lang="fa-IR" dirty="0"/>
              <a:t>همکاری با بخش خصوصی در ارتقای خدمات خوابگاهی نیز نمیتواند برنامه قلمداد شود، زیرا جنبه راهبرد</a:t>
            </a:r>
            <a:r>
              <a:rPr lang="en-US" dirty="0"/>
              <a:t> </a:t>
            </a:r>
            <a:r>
              <a:rPr lang="fa-IR" dirty="0"/>
              <a:t>یا سیاست دارد و به خروجی مشخصی اشاره نمیکند.</a:t>
            </a:r>
            <a:endParaRPr lang="en-US" dirty="0"/>
          </a:p>
          <a:p>
            <a:pPr algn="r" rtl="1"/>
            <a:r>
              <a:rPr lang="fa-IR" dirty="0"/>
              <a:t>برنامه، امور حاشیه، فرعی یا جاری سازمانرا شامل نمیشود</a:t>
            </a:r>
          </a:p>
          <a:p>
            <a:pPr algn="r" rtl="1"/>
            <a:r>
              <a:rPr lang="fa-IR" dirty="0"/>
              <a:t> اساساً کیفیت برنامه های مندرج در برنامه عملیاتی بسیار مهمتر از کمیت آنهاست.</a:t>
            </a:r>
          </a:p>
          <a:p>
            <a:pPr algn="r" rtl="1"/>
            <a:r>
              <a:rPr lang="fa-IR" dirty="0"/>
              <a:t> درج برنامه های حاشیه ای، فرعی یا کم اولویت در برنامه عملیاتی میتواند زمینه ساز استهلاک و دلزدگی مسئولان پایش در ستاد و دانشگاهها باشد.</a:t>
            </a:r>
          </a:p>
          <a:p>
            <a:pPr algn="r" rtl="1"/>
            <a:r>
              <a:rPr lang="fa-IR" dirty="0"/>
              <a:t> لذا حتی المقدور می بایست از گنجاندن برنامه های جاری در برنامه عملیاتی پرهیز گردد</a:t>
            </a:r>
            <a:endParaRPr lang="en-US" dirty="0"/>
          </a:p>
        </p:txBody>
      </p:sp>
    </p:spTree>
    <p:extLst>
      <p:ext uri="{BB962C8B-B14F-4D97-AF65-F5344CB8AC3E}">
        <p14:creationId xmlns:p14="http://schemas.microsoft.com/office/powerpoint/2010/main" val="11578144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C04BE-56CF-ACD4-84B8-97C302019994}"/>
              </a:ext>
            </a:extLst>
          </p:cNvPr>
          <p:cNvSpPr>
            <a:spLocks noGrp="1"/>
          </p:cNvSpPr>
          <p:nvPr>
            <p:ph type="title"/>
          </p:nvPr>
        </p:nvSpPr>
        <p:spPr/>
        <p:txBody>
          <a:bodyPr/>
          <a:lstStyle/>
          <a:p>
            <a:r>
              <a:rPr lang="fa-IR" dirty="0"/>
              <a:t>فعالیت</a:t>
            </a:r>
            <a:endParaRPr lang="en-US" dirty="0"/>
          </a:p>
        </p:txBody>
      </p:sp>
      <p:sp>
        <p:nvSpPr>
          <p:cNvPr id="3" name="Content Placeholder 2">
            <a:extLst>
              <a:ext uri="{FF2B5EF4-FFF2-40B4-BE49-F238E27FC236}">
                <a16:creationId xmlns:a16="http://schemas.microsoft.com/office/drawing/2014/main" id="{3A48AF4D-E264-2216-E546-6114E285702A}"/>
              </a:ext>
            </a:extLst>
          </p:cNvPr>
          <p:cNvSpPr>
            <a:spLocks noGrp="1"/>
          </p:cNvSpPr>
          <p:nvPr>
            <p:ph idx="1"/>
          </p:nvPr>
        </p:nvSpPr>
        <p:spPr/>
        <p:txBody>
          <a:bodyPr/>
          <a:lstStyle/>
          <a:p>
            <a:r>
              <a:rPr lang="fa-IR" dirty="0"/>
              <a:t>منظور از فعالیت، یک اقدام عملیاتی عینی و مشخص با زمان بندی مشخص است که برای تحقق یک برنامه ضرورت دارد.</a:t>
            </a:r>
          </a:p>
          <a:p>
            <a:r>
              <a:rPr lang="fa-IR" dirty="0"/>
              <a:t> فعالیتها به گونه ای نوشته میشوند که سنجش درصد پیشرفت آنها در موعد پایش به راحتی توسط یک کارشناس امکانپذیر باشد.</a:t>
            </a:r>
            <a:endParaRPr lang="en-US" dirty="0"/>
          </a:p>
        </p:txBody>
      </p:sp>
    </p:spTree>
    <p:extLst>
      <p:ext uri="{BB962C8B-B14F-4D97-AF65-F5344CB8AC3E}">
        <p14:creationId xmlns:p14="http://schemas.microsoft.com/office/powerpoint/2010/main" val="2447873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5BA7F-3CFD-9295-500F-68D67C66DCD8}"/>
              </a:ext>
            </a:extLst>
          </p:cNvPr>
          <p:cNvSpPr>
            <a:spLocks noGrp="1"/>
          </p:cNvSpPr>
          <p:nvPr>
            <p:ph type="title"/>
          </p:nvPr>
        </p:nvSpPr>
        <p:spPr/>
        <p:txBody>
          <a:bodyPr/>
          <a:lstStyle/>
          <a:p>
            <a:r>
              <a:rPr lang="fa-IR" dirty="0"/>
              <a:t>تدوین برنامه عملیاتی </a:t>
            </a:r>
            <a:br>
              <a:rPr lang="en-US" dirty="0"/>
            </a:br>
            <a:endParaRPr lang="en-US" dirty="0"/>
          </a:p>
        </p:txBody>
      </p:sp>
      <p:sp>
        <p:nvSpPr>
          <p:cNvPr id="3" name="Content Placeholder 2">
            <a:extLst>
              <a:ext uri="{FF2B5EF4-FFF2-40B4-BE49-F238E27FC236}">
                <a16:creationId xmlns:a16="http://schemas.microsoft.com/office/drawing/2014/main" id="{E7AC3E6A-E7A3-D32B-DDCA-B789FADB2426}"/>
              </a:ext>
            </a:extLst>
          </p:cNvPr>
          <p:cNvSpPr>
            <a:spLocks noGrp="1"/>
          </p:cNvSpPr>
          <p:nvPr>
            <p:ph idx="1"/>
          </p:nvPr>
        </p:nvSpPr>
        <p:spPr/>
        <p:txBody>
          <a:bodyPr/>
          <a:lstStyle/>
          <a:p>
            <a:r>
              <a:rPr lang="fa-IR" dirty="0"/>
              <a:t>فصل :1 چارچوب مفهومی برنامه عملیاتی</a:t>
            </a:r>
          </a:p>
          <a:p>
            <a:endParaRPr lang="en-US" dirty="0"/>
          </a:p>
        </p:txBody>
      </p:sp>
    </p:spTree>
    <p:extLst>
      <p:ext uri="{BB962C8B-B14F-4D97-AF65-F5344CB8AC3E}">
        <p14:creationId xmlns:p14="http://schemas.microsoft.com/office/powerpoint/2010/main" val="24698776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55DA2-81CB-8C1F-BDCE-164B5CAAF540}"/>
              </a:ext>
            </a:extLst>
          </p:cNvPr>
          <p:cNvSpPr>
            <a:spLocks noGrp="1"/>
          </p:cNvSpPr>
          <p:nvPr>
            <p:ph type="title"/>
          </p:nvPr>
        </p:nvSpPr>
        <p:spPr/>
        <p:txBody>
          <a:bodyPr/>
          <a:lstStyle/>
          <a:p>
            <a:r>
              <a:rPr lang="fa-IR" dirty="0"/>
              <a:t>ملاحظات کلیدی درتدوین فعالی ها عبارتند از: </a:t>
            </a:r>
            <a:endParaRPr lang="en-US" dirty="0"/>
          </a:p>
        </p:txBody>
      </p:sp>
      <p:sp>
        <p:nvSpPr>
          <p:cNvPr id="3" name="Content Placeholder 2">
            <a:extLst>
              <a:ext uri="{FF2B5EF4-FFF2-40B4-BE49-F238E27FC236}">
                <a16:creationId xmlns:a16="http://schemas.microsoft.com/office/drawing/2014/main" id="{86F28DD5-6632-49EB-0CFF-211F6977800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41459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0E3C5-EEC5-14CC-FED3-E5426F669DA6}"/>
              </a:ext>
            </a:extLst>
          </p:cNvPr>
          <p:cNvSpPr>
            <a:spLocks noGrp="1"/>
          </p:cNvSpPr>
          <p:nvPr>
            <p:ph type="title"/>
          </p:nvPr>
        </p:nvSpPr>
        <p:spPr/>
        <p:txBody>
          <a:bodyPr/>
          <a:lstStyle/>
          <a:p>
            <a:r>
              <a:rPr lang="fa-IR" dirty="0"/>
              <a:t>.1 مولفههای برنامه راهبردی </a:t>
            </a:r>
            <a:br>
              <a:rPr lang="fa-IR" dirty="0"/>
            </a:br>
            <a:endParaRPr lang="en-US" dirty="0"/>
          </a:p>
        </p:txBody>
      </p:sp>
      <p:sp>
        <p:nvSpPr>
          <p:cNvPr id="3" name="Content Placeholder 2">
            <a:extLst>
              <a:ext uri="{FF2B5EF4-FFF2-40B4-BE49-F238E27FC236}">
                <a16:creationId xmlns:a16="http://schemas.microsoft.com/office/drawing/2014/main" id="{A40CE8A1-9FDA-26DD-1C43-CA8DC1D3F239}"/>
              </a:ext>
            </a:extLst>
          </p:cNvPr>
          <p:cNvSpPr>
            <a:spLocks noGrp="1"/>
          </p:cNvSpPr>
          <p:nvPr>
            <p:ph idx="1"/>
          </p:nvPr>
        </p:nvSpPr>
        <p:spPr/>
        <p:txBody>
          <a:bodyPr>
            <a:normAutofit fontScale="92500" lnSpcReduction="10000"/>
          </a:bodyPr>
          <a:lstStyle/>
          <a:p>
            <a:pPr marL="0" indent="0" algn="r">
              <a:buNone/>
            </a:pPr>
            <a:r>
              <a:rPr lang="fa-IR" dirty="0">
                <a:cs typeface="B Nazanin" panose="00000400000000000000" pitchFamily="2" charset="-78"/>
              </a:rPr>
              <a:t>در ادبیات برنامه ریزی راهبردی، اجزای برنامه سازمان از سه بخش کلی تشکیل میشود که به ترتیب از بالا به پایین عبارتند از؛</a:t>
            </a:r>
          </a:p>
          <a:p>
            <a:pPr algn="r" rtl="1">
              <a:buFont typeface="Wingdings" panose="05000000000000000000" pitchFamily="2" charset="2"/>
              <a:buChar char="Ø"/>
            </a:pPr>
            <a:r>
              <a:rPr lang="fa-IR" dirty="0">
                <a:cs typeface="B Nazanin" panose="00000400000000000000" pitchFamily="2" charset="-78"/>
              </a:rPr>
              <a:t> سیاست</a:t>
            </a:r>
          </a:p>
          <a:p>
            <a:pPr algn="r" rtl="1">
              <a:buFont typeface="Wingdings" panose="05000000000000000000" pitchFamily="2" charset="2"/>
              <a:buChar char="Ø"/>
            </a:pPr>
            <a:r>
              <a:rPr lang="fa-IR" dirty="0">
                <a:cs typeface="B Nazanin" panose="00000400000000000000" pitchFamily="2" charset="-78"/>
              </a:rPr>
              <a:t>راهبرد</a:t>
            </a:r>
          </a:p>
          <a:p>
            <a:pPr algn="r" rtl="1">
              <a:buFont typeface="Wingdings" panose="05000000000000000000" pitchFamily="2" charset="2"/>
              <a:buChar char="Ø"/>
            </a:pPr>
            <a:r>
              <a:rPr lang="fa-IR" dirty="0">
                <a:cs typeface="B Nazanin" panose="00000400000000000000" pitchFamily="2" charset="-78"/>
              </a:rPr>
              <a:t> برنامه عملیاتی</a:t>
            </a:r>
          </a:p>
          <a:p>
            <a:pPr marL="0" indent="0" algn="r">
              <a:buNone/>
            </a:pPr>
            <a:r>
              <a:rPr lang="fa-IR" dirty="0">
                <a:cs typeface="B Nazanin" panose="00000400000000000000" pitchFamily="2" charset="-78"/>
              </a:rPr>
              <a:t> هر یک از این سطوم، کارکردها و اقتضائات خود را دارد؛ </a:t>
            </a:r>
          </a:p>
          <a:p>
            <a:pPr marL="0" indent="0" algn="r">
              <a:buNone/>
            </a:pPr>
            <a:r>
              <a:rPr lang="fa-IR" dirty="0">
                <a:cs typeface="B Nazanin" panose="00000400000000000000" pitchFamily="2" charset="-78"/>
              </a:rPr>
              <a:t>سیاست، خط مشی کلی سازمان را ترسیم میکند </a:t>
            </a:r>
          </a:p>
          <a:p>
            <a:pPr marL="0" indent="0" algn="r">
              <a:buNone/>
            </a:pPr>
            <a:r>
              <a:rPr lang="fa-IR" dirty="0">
                <a:cs typeface="B Nazanin" panose="00000400000000000000" pitchFamily="2" charset="-78"/>
              </a:rPr>
              <a:t> راهبرد نیز به چگونگی و راه و روش اجرای سیاست در قالب چشم انداز، رسالت و اهداف کلان میپردازد. </a:t>
            </a:r>
          </a:p>
          <a:p>
            <a:pPr marL="0" indent="0" algn="r">
              <a:buNone/>
            </a:pPr>
            <a:r>
              <a:rPr lang="fa-IR" dirty="0">
                <a:cs typeface="B Nazanin" panose="00000400000000000000" pitchFamily="2" charset="-78"/>
              </a:rPr>
              <a:t>اما برنامه عملیاتی که میتوان آن را سطح سوم برنامه ریزی دانست، اجرایی ترین سطح برنامه را در بر میگیرد و هسته آن را برنامه ها و فعالیتها تشکیل میدهد. </a:t>
            </a:r>
            <a:endParaRPr lang="en-US" dirty="0">
              <a:cs typeface="B Nazanin" panose="00000400000000000000" pitchFamily="2" charset="-78"/>
            </a:endParaRPr>
          </a:p>
        </p:txBody>
      </p:sp>
    </p:spTree>
    <p:extLst>
      <p:ext uri="{BB962C8B-B14F-4D97-AF65-F5344CB8AC3E}">
        <p14:creationId xmlns:p14="http://schemas.microsoft.com/office/powerpoint/2010/main" val="1008060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2823F-F25B-DD6B-103C-3ACFE1D85BD0}"/>
              </a:ext>
            </a:extLst>
          </p:cNvPr>
          <p:cNvSpPr>
            <a:spLocks noGrp="1"/>
          </p:cNvSpPr>
          <p:nvPr>
            <p:ph type="title"/>
          </p:nvPr>
        </p:nvSpPr>
        <p:spPr/>
        <p:txBody>
          <a:bodyPr/>
          <a:lstStyle/>
          <a:p>
            <a:r>
              <a:rPr lang="fa-IR" dirty="0"/>
              <a:t>شکل .1 مولفه های برنامه راهبردی</a:t>
            </a:r>
            <a:br>
              <a:rPr lang="fa-IR" dirty="0"/>
            </a:br>
            <a:endParaRPr lang="en-US" dirty="0"/>
          </a:p>
        </p:txBody>
      </p:sp>
      <p:graphicFrame>
        <p:nvGraphicFramePr>
          <p:cNvPr id="4" name="Content Placeholder 3">
            <a:extLst>
              <a:ext uri="{FF2B5EF4-FFF2-40B4-BE49-F238E27FC236}">
                <a16:creationId xmlns:a16="http://schemas.microsoft.com/office/drawing/2014/main" id="{D2E75312-43B5-D24B-D3D4-5963D3ABE1CF}"/>
              </a:ext>
            </a:extLst>
          </p:cNvPr>
          <p:cNvGraphicFramePr>
            <a:graphicFrameLocks noGrp="1"/>
          </p:cNvGraphicFramePr>
          <p:nvPr>
            <p:ph idx="1"/>
            <p:extLst>
              <p:ext uri="{D42A27DB-BD31-4B8C-83A1-F6EECF244321}">
                <p14:modId xmlns:p14="http://schemas.microsoft.com/office/powerpoint/2010/main" val="2064875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32650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Content Placeholder 18">
            <a:extLst>
              <a:ext uri="{FF2B5EF4-FFF2-40B4-BE49-F238E27FC236}">
                <a16:creationId xmlns:a16="http://schemas.microsoft.com/office/drawing/2014/main" id="{B29B324B-A9CC-6B73-3A92-25D83FD77383}"/>
              </a:ext>
            </a:extLst>
          </p:cNvPr>
          <p:cNvPicPr>
            <a:picLocks noGrp="1" noChangeAspect="1"/>
          </p:cNvPicPr>
          <p:nvPr>
            <p:ph idx="1"/>
          </p:nvPr>
        </p:nvPicPr>
        <p:blipFill>
          <a:blip r:embed="rId2"/>
          <a:stretch>
            <a:fillRect/>
          </a:stretch>
        </p:blipFill>
        <p:spPr>
          <a:xfrm>
            <a:off x="8866208" y="1597307"/>
            <a:ext cx="1488506" cy="1481559"/>
          </a:xfrm>
        </p:spPr>
      </p:pic>
      <p:sp>
        <p:nvSpPr>
          <p:cNvPr id="14" name="Rectangle 13">
            <a:extLst>
              <a:ext uri="{FF2B5EF4-FFF2-40B4-BE49-F238E27FC236}">
                <a16:creationId xmlns:a16="http://schemas.microsoft.com/office/drawing/2014/main" id="{80CF7A1B-FBF6-01DA-1E79-6F7048266806}"/>
              </a:ext>
            </a:extLst>
          </p:cNvPr>
          <p:cNvSpPr/>
          <p:nvPr/>
        </p:nvSpPr>
        <p:spPr>
          <a:xfrm>
            <a:off x="9123169" y="717631"/>
            <a:ext cx="1898248" cy="87967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dirty="0"/>
              <a:t>اهداف کلان</a:t>
            </a:r>
            <a:endParaRPr lang="en-US" dirty="0"/>
          </a:p>
        </p:txBody>
      </p:sp>
      <p:sp>
        <p:nvSpPr>
          <p:cNvPr id="15" name="Rectangle 14">
            <a:extLst>
              <a:ext uri="{FF2B5EF4-FFF2-40B4-BE49-F238E27FC236}">
                <a16:creationId xmlns:a16="http://schemas.microsoft.com/office/drawing/2014/main" id="{0EC63561-333F-70A5-29E2-D932FBA0D435}"/>
              </a:ext>
            </a:extLst>
          </p:cNvPr>
          <p:cNvSpPr/>
          <p:nvPr/>
        </p:nvSpPr>
        <p:spPr>
          <a:xfrm>
            <a:off x="2291787" y="5335930"/>
            <a:ext cx="1898248" cy="87967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dirty="0"/>
              <a:t>فعالیت ها</a:t>
            </a:r>
            <a:endParaRPr lang="en-US" dirty="0"/>
          </a:p>
        </p:txBody>
      </p:sp>
      <p:sp>
        <p:nvSpPr>
          <p:cNvPr id="16" name="Rectangle 15">
            <a:extLst>
              <a:ext uri="{FF2B5EF4-FFF2-40B4-BE49-F238E27FC236}">
                <a16:creationId xmlns:a16="http://schemas.microsoft.com/office/drawing/2014/main" id="{A24DC8A3-29C5-1155-95D7-D12F7D43F238}"/>
              </a:ext>
            </a:extLst>
          </p:cNvPr>
          <p:cNvSpPr/>
          <p:nvPr/>
        </p:nvSpPr>
        <p:spPr>
          <a:xfrm>
            <a:off x="4456251" y="3786850"/>
            <a:ext cx="1898248" cy="87967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dirty="0"/>
              <a:t>برنامه ها</a:t>
            </a:r>
            <a:endParaRPr lang="en-US" dirty="0"/>
          </a:p>
        </p:txBody>
      </p:sp>
      <p:sp>
        <p:nvSpPr>
          <p:cNvPr id="17" name="Rectangle 16">
            <a:extLst>
              <a:ext uri="{FF2B5EF4-FFF2-40B4-BE49-F238E27FC236}">
                <a16:creationId xmlns:a16="http://schemas.microsoft.com/office/drawing/2014/main" id="{55E847F4-EED9-CB7A-B636-1EAE0121C150}"/>
              </a:ext>
            </a:extLst>
          </p:cNvPr>
          <p:cNvSpPr/>
          <p:nvPr/>
        </p:nvSpPr>
        <p:spPr>
          <a:xfrm>
            <a:off x="6978762" y="2338086"/>
            <a:ext cx="1898248" cy="87967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a-IR" dirty="0"/>
              <a:t>اهداف خرد</a:t>
            </a:r>
            <a:endParaRPr lang="en-US" dirty="0"/>
          </a:p>
        </p:txBody>
      </p:sp>
      <p:pic>
        <p:nvPicPr>
          <p:cNvPr id="21" name="Picture 20">
            <a:extLst>
              <a:ext uri="{FF2B5EF4-FFF2-40B4-BE49-F238E27FC236}">
                <a16:creationId xmlns:a16="http://schemas.microsoft.com/office/drawing/2014/main" id="{56726C6F-2923-A8E2-9985-BB3603471FE0}"/>
              </a:ext>
            </a:extLst>
          </p:cNvPr>
          <p:cNvPicPr>
            <a:picLocks noChangeAspect="1"/>
          </p:cNvPicPr>
          <p:nvPr/>
        </p:nvPicPr>
        <p:blipFill>
          <a:blip r:embed="rId2"/>
          <a:stretch>
            <a:fillRect/>
          </a:stretch>
        </p:blipFill>
        <p:spPr>
          <a:xfrm>
            <a:off x="6366075" y="3217762"/>
            <a:ext cx="1677557" cy="1286719"/>
          </a:xfrm>
          <a:prstGeom prst="rect">
            <a:avLst/>
          </a:prstGeom>
        </p:spPr>
      </p:pic>
      <p:pic>
        <p:nvPicPr>
          <p:cNvPr id="23" name="Picture 22">
            <a:extLst>
              <a:ext uri="{FF2B5EF4-FFF2-40B4-BE49-F238E27FC236}">
                <a16:creationId xmlns:a16="http://schemas.microsoft.com/office/drawing/2014/main" id="{E3598775-9F80-6E5F-06D1-80727CE4FA8A}"/>
              </a:ext>
            </a:extLst>
          </p:cNvPr>
          <p:cNvPicPr>
            <a:picLocks noChangeAspect="1"/>
          </p:cNvPicPr>
          <p:nvPr/>
        </p:nvPicPr>
        <p:blipFill>
          <a:blip r:embed="rId2"/>
          <a:stretch>
            <a:fillRect/>
          </a:stretch>
        </p:blipFill>
        <p:spPr>
          <a:xfrm>
            <a:off x="4294209" y="4737904"/>
            <a:ext cx="1431407" cy="1304082"/>
          </a:xfrm>
          <a:prstGeom prst="rect">
            <a:avLst/>
          </a:prstGeom>
        </p:spPr>
      </p:pic>
      <p:sp>
        <p:nvSpPr>
          <p:cNvPr id="24" name="Rectangle 23">
            <a:extLst>
              <a:ext uri="{FF2B5EF4-FFF2-40B4-BE49-F238E27FC236}">
                <a16:creationId xmlns:a16="http://schemas.microsoft.com/office/drawing/2014/main" id="{5B088BDD-B5AD-3514-7D2E-5D3EF409B2B3}"/>
              </a:ext>
            </a:extLst>
          </p:cNvPr>
          <p:cNvSpPr/>
          <p:nvPr/>
        </p:nvSpPr>
        <p:spPr>
          <a:xfrm>
            <a:off x="8866208" y="5335930"/>
            <a:ext cx="2708476" cy="1064870"/>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fa-IR" dirty="0"/>
              <a:t>مولفه های برنامه عملیاتی</a:t>
            </a:r>
            <a:endParaRPr lang="en-US" dirty="0"/>
          </a:p>
        </p:txBody>
      </p:sp>
    </p:spTree>
    <p:extLst>
      <p:ext uri="{BB962C8B-B14F-4D97-AF65-F5344CB8AC3E}">
        <p14:creationId xmlns:p14="http://schemas.microsoft.com/office/powerpoint/2010/main" val="2863050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E8DE5-B99B-C8B0-AB7D-A2DE1AD5C878}"/>
              </a:ext>
            </a:extLst>
          </p:cNvPr>
          <p:cNvSpPr>
            <a:spLocks noGrp="1"/>
          </p:cNvSpPr>
          <p:nvPr>
            <p:ph type="title"/>
          </p:nvPr>
        </p:nvSpPr>
        <p:spPr/>
        <p:txBody>
          <a:bodyPr/>
          <a:lstStyle/>
          <a:p>
            <a:pPr algn="r" rtl="1"/>
            <a:r>
              <a:rPr lang="fa-IR" dirty="0"/>
              <a:t>هدف کلان: </a:t>
            </a:r>
            <a:br>
              <a:rPr lang="fa-IR" dirty="0"/>
            </a:br>
            <a:endParaRPr lang="en-US" dirty="0"/>
          </a:p>
        </p:txBody>
      </p:sp>
      <p:sp>
        <p:nvSpPr>
          <p:cNvPr id="3" name="Content Placeholder 2">
            <a:extLst>
              <a:ext uri="{FF2B5EF4-FFF2-40B4-BE49-F238E27FC236}">
                <a16:creationId xmlns:a16="http://schemas.microsoft.com/office/drawing/2014/main" id="{9E8D1B3E-C5FE-DEE6-5A38-9371D3DA5378}"/>
              </a:ext>
            </a:extLst>
          </p:cNvPr>
          <p:cNvSpPr>
            <a:spLocks noGrp="1"/>
          </p:cNvSpPr>
          <p:nvPr>
            <p:ph idx="1"/>
          </p:nvPr>
        </p:nvSpPr>
        <p:spPr/>
        <p:txBody>
          <a:bodyPr>
            <a:normAutofit/>
          </a:bodyPr>
          <a:lstStyle/>
          <a:p>
            <a:pPr algn="just" rtl="1"/>
            <a:r>
              <a:rPr lang="fa-IR" dirty="0">
                <a:cs typeface="B Nazanin" panose="00000400000000000000" pitchFamily="2" charset="-78"/>
              </a:rPr>
              <a:t>هدف کلان: عبارت است از موقعیت یا وضعیتی مطلوب در یکی از حوزه های سلامت که در راستای اسناد فرادست و ماموریتهای کلان نظام سلامت در قالب گزاره های کوتاه، شفاف و برانگیزاننده تدوین میشود. گرچه هدف کلان نوعاً متضمن تغییر یا تحول در وضع موجود نظام سلامت است، اما در عین حال باید واقع بینانه بوده و با مقدورات ومحدودیت های نظام سلامت در افق مورد نظر همخوانی داشته باشد.</a:t>
            </a:r>
          </a:p>
          <a:p>
            <a:pPr algn="just" rtl="1"/>
            <a:r>
              <a:rPr lang="fa-IR" dirty="0">
                <a:cs typeface="B Nazanin" panose="00000400000000000000" pitchFamily="2" charset="-78"/>
              </a:rPr>
              <a:t>برای آن که بتوانیم در سالهای بعد میزان تحقق برنامه را بسنجیم، ترجیحاً میبایست وضعیت هر هدف کلان را درابتدا و انتهای برنامه با تکیه بر آمار و اطلاعات متقن مشخص کنیم. </a:t>
            </a:r>
          </a:p>
          <a:p>
            <a:pPr algn="just" rtl="1"/>
            <a:endParaRPr lang="fa-IR" dirty="0">
              <a:cs typeface="B Nazanin" panose="00000400000000000000" pitchFamily="2" charset="-78"/>
            </a:endParaRPr>
          </a:p>
          <a:p>
            <a:pPr algn="just" rtl="1"/>
            <a:r>
              <a:rPr lang="fa-IR" dirty="0">
                <a:cs typeface="B Nazanin" panose="00000400000000000000" pitchFamily="2" charset="-78"/>
              </a:rPr>
              <a:t>نکته: ضرورت دارد کلیه مراحل تهیه و تدوین برنامه عملیاتی بر اساس این اهداف کلان در نظر گرفته شود.</a:t>
            </a:r>
            <a:endParaRPr lang="en-US" dirty="0">
              <a:cs typeface="B Nazanin" panose="00000400000000000000" pitchFamily="2" charset="-78"/>
            </a:endParaRPr>
          </a:p>
          <a:p>
            <a:pPr algn="just" rtl="1"/>
            <a:endParaRPr lang="en-US" dirty="0">
              <a:cs typeface="B Nazanin" panose="00000400000000000000" pitchFamily="2" charset="-78"/>
            </a:endParaRPr>
          </a:p>
        </p:txBody>
      </p:sp>
    </p:spTree>
    <p:extLst>
      <p:ext uri="{BB962C8B-B14F-4D97-AF65-F5344CB8AC3E}">
        <p14:creationId xmlns:p14="http://schemas.microsoft.com/office/powerpoint/2010/main" val="1252181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CF357-F7F7-8BCB-B728-64B700033808}"/>
              </a:ext>
            </a:extLst>
          </p:cNvPr>
          <p:cNvSpPr>
            <a:spLocks noGrp="1"/>
          </p:cNvSpPr>
          <p:nvPr>
            <p:ph type="title"/>
          </p:nvPr>
        </p:nvSpPr>
        <p:spPr/>
        <p:txBody>
          <a:bodyPr/>
          <a:lstStyle/>
          <a:p>
            <a:pPr algn="r" rtl="1"/>
            <a:r>
              <a:rPr lang="fa-IR" dirty="0">
                <a:solidFill>
                  <a:srgbClr val="0070C0"/>
                </a:solidFill>
                <a:latin typeface="Calibri" panose="020F0502020204030204" pitchFamily="34" charset="0"/>
                <a:ea typeface="Calibri" panose="020F0502020204030204" pitchFamily="34" charset="0"/>
                <a:cs typeface="IranNastaliq" panose="02020505000000020003" pitchFamily="18" charset="0"/>
              </a:rPr>
              <a:t>اهداف کلان مرکز آموزشی درمانی افضلی پور</a:t>
            </a:r>
            <a:br>
              <a:rPr lang="en-US" dirty="0">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AF5C6134-28BC-9C68-B48F-B62A56926BF6}"/>
              </a:ext>
            </a:extLst>
          </p:cNvPr>
          <p:cNvSpPr>
            <a:spLocks noGrp="1"/>
          </p:cNvSpPr>
          <p:nvPr>
            <p:ph idx="1"/>
          </p:nvPr>
        </p:nvSpPr>
        <p:spPr/>
        <p:txBody>
          <a:bodyPr/>
          <a:lstStyle/>
          <a:p>
            <a:pPr marL="342900" marR="0" lvl="0" indent="-342900" algn="r" rtl="1">
              <a:lnSpc>
                <a:spcPct val="107000"/>
              </a:lnSpc>
              <a:spcAft>
                <a:spcPts val="800"/>
              </a:spcAft>
              <a:buFont typeface="+mj-lt"/>
              <a:buAutoNum type="arabicPeriod"/>
            </a:pPr>
            <a:r>
              <a:rPr lang="fa-IR" sz="1800" dirty="0">
                <a:solidFill>
                  <a:srgbClr val="000000"/>
                </a:solidFill>
                <a:effectLst/>
                <a:latin typeface="Arial" panose="020B0604020202020204" pitchFamily="34" charset="0"/>
                <a:ea typeface="Arial" panose="020B0604020202020204" pitchFamily="34" charset="0"/>
                <a:cs typeface="B Zar" panose="00000400000000000000" pitchFamily="2" charset="-78"/>
              </a:rPr>
              <a:t>توسعه مدیریت و ارتقاء بهره وری منابع سازمان</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07000"/>
              </a:lnSpc>
              <a:spcAft>
                <a:spcPts val="800"/>
              </a:spcAft>
              <a:buFont typeface="+mj-lt"/>
              <a:buAutoNum type="arabicPeriod"/>
            </a:pPr>
            <a:r>
              <a:rPr lang="fa-IR" sz="1800" dirty="0">
                <a:solidFill>
                  <a:srgbClr val="000000"/>
                </a:solidFill>
                <a:effectLst/>
                <a:latin typeface="Arial" panose="020B0604020202020204" pitchFamily="34" charset="0"/>
                <a:ea typeface="Arial" panose="020B0604020202020204" pitchFamily="34" charset="0"/>
                <a:cs typeface="B Zar" panose="00000400000000000000" pitchFamily="2" charset="-78"/>
              </a:rPr>
              <a:t>تعالی نظام مراقبت و درمان به صورت ایمن و اثر بخش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07000"/>
              </a:lnSpc>
              <a:spcAft>
                <a:spcPts val="800"/>
              </a:spcAft>
              <a:buFont typeface="+mj-lt"/>
              <a:buAutoNum type="arabicPeriod"/>
            </a:pPr>
            <a:r>
              <a:rPr lang="fa-IR" sz="1800" dirty="0">
                <a:solidFill>
                  <a:srgbClr val="000000"/>
                </a:solidFill>
                <a:effectLst/>
                <a:latin typeface="Arial" panose="020B0604020202020204" pitchFamily="34" charset="0"/>
                <a:ea typeface="Arial" panose="020B0604020202020204" pitchFamily="34" charset="0"/>
                <a:cs typeface="B Zar" panose="00000400000000000000" pitchFamily="2" charset="-78"/>
              </a:rPr>
              <a:t>ارتقاء عملکرد نظام آموزش و پژوهش</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1">
              <a:lnSpc>
                <a:spcPct val="107000"/>
              </a:lnSpc>
              <a:spcAft>
                <a:spcPts val="800"/>
              </a:spcAft>
              <a:buFont typeface="+mj-lt"/>
              <a:buAutoNum type="arabicPeriod"/>
            </a:pPr>
            <a:r>
              <a:rPr lang="fa-IR" sz="1800" dirty="0">
                <a:solidFill>
                  <a:srgbClr val="000000"/>
                </a:solidFill>
                <a:effectLst/>
                <a:latin typeface="Arial" panose="020B0604020202020204" pitchFamily="34" charset="0"/>
                <a:ea typeface="Arial" panose="020B0604020202020204" pitchFamily="34" charset="0"/>
                <a:cs typeface="B Zar" panose="00000400000000000000" pitchFamily="2" charset="-78"/>
              </a:rPr>
              <a:t>حمایت گیرنده خدمت و بهبود مستمرکیفیت با تاکید بر ارتقاء سلامت در راستای مسئولیت های اجتماعی</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07000"/>
              </a:lnSpc>
              <a:spcAft>
                <a:spcPts val="800"/>
              </a:spcAft>
            </a:pPr>
            <a:r>
              <a:rPr lang="fa-IR" sz="1800" dirty="0">
                <a:solidFill>
                  <a:srgbClr val="000000"/>
                </a:solidFill>
                <a:effectLst/>
                <a:latin typeface="Arial" panose="020B0604020202020204" pitchFamily="34" charset="0"/>
                <a:ea typeface="Arial" panose="020B0604020202020204" pitchFamily="34" charset="0"/>
                <a:cs typeface="B Zar" panose="00000400000000000000" pitchFamily="2" charset="-78"/>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457937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B7E14-1B0B-25B3-50B1-F4358516963C}"/>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4D388B97-FE33-A9BF-29D3-39D4BE9EAC3B}"/>
              </a:ext>
            </a:extLst>
          </p:cNvPr>
          <p:cNvSpPr>
            <a:spLocks noGrp="1"/>
          </p:cNvSpPr>
          <p:nvPr>
            <p:ph idx="1"/>
          </p:nvPr>
        </p:nvSpPr>
        <p:spPr/>
        <p:txBody>
          <a:bodyPr/>
          <a:lstStyle/>
          <a:p>
            <a:pPr algn="r" rtl="1"/>
            <a:r>
              <a:rPr lang="fa-IR" dirty="0"/>
              <a:t> هدف خرد: اهداف کلان ماهیت کلان دارند و باید به ابعاد مختلف شکسته شوند تا جنبه عملیاتی بگیرند. بنابراین ذیل هر هدف کلان، چند هدف خرد تدوین میشود که هر کدام، یکی از ابعاد هدف کلان را توصیف میکند. برای سنجش میزان تحقق برنامه الزام است برای هر هدف خرد یک یا چند شاخص تعریف و اندازه گیری گردد. </a:t>
            </a:r>
            <a:endParaRPr lang="en-US" dirty="0"/>
          </a:p>
        </p:txBody>
      </p:sp>
    </p:spTree>
    <p:extLst>
      <p:ext uri="{BB962C8B-B14F-4D97-AF65-F5344CB8AC3E}">
        <p14:creationId xmlns:p14="http://schemas.microsoft.com/office/powerpoint/2010/main" val="14853643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FCDFB-C1C1-4698-C9D2-3EC3668FB9A3}"/>
              </a:ext>
            </a:extLst>
          </p:cNvPr>
          <p:cNvSpPr>
            <a:spLocks noGrp="1"/>
          </p:cNvSpPr>
          <p:nvPr>
            <p:ph type="title"/>
          </p:nvPr>
        </p:nvSpPr>
        <p:spPr/>
        <p:txBody>
          <a:bodyPr/>
          <a:lstStyle/>
          <a:p>
            <a:pPr algn="r" rtl="1"/>
            <a:r>
              <a:rPr lang="fa-IR" dirty="0"/>
              <a:t>چند مثال از اهداف کلان و خرد: </a:t>
            </a:r>
            <a:br>
              <a:rPr lang="fa-IR" dirty="0"/>
            </a:br>
            <a:endParaRPr lang="en-US" dirty="0"/>
          </a:p>
        </p:txBody>
      </p:sp>
      <p:sp>
        <p:nvSpPr>
          <p:cNvPr id="3" name="Content Placeholder 2">
            <a:extLst>
              <a:ext uri="{FF2B5EF4-FFF2-40B4-BE49-F238E27FC236}">
                <a16:creationId xmlns:a16="http://schemas.microsoft.com/office/drawing/2014/main" id="{E065009F-7373-8231-3EE3-F022C1A9D8E4}"/>
              </a:ext>
            </a:extLst>
          </p:cNvPr>
          <p:cNvSpPr>
            <a:spLocks noGrp="1"/>
          </p:cNvSpPr>
          <p:nvPr>
            <p:ph idx="1"/>
          </p:nvPr>
        </p:nvSpPr>
        <p:spPr>
          <a:xfrm>
            <a:off x="625033" y="1825625"/>
            <a:ext cx="11100121" cy="4351338"/>
          </a:xfrm>
        </p:spPr>
        <p:txBody>
          <a:bodyPr>
            <a:normAutofit/>
          </a:bodyPr>
          <a:lstStyle/>
          <a:p>
            <a:pPr marL="342900" marR="0" lvl="0" indent="-342900" algn="r" rtl="1">
              <a:lnSpc>
                <a:spcPct val="107000"/>
              </a:lnSpc>
              <a:spcAft>
                <a:spcPts val="800"/>
              </a:spcAft>
              <a:buFont typeface="+mj-lt"/>
              <a:buAutoNum type="arabicPeriod"/>
            </a:pPr>
            <a:r>
              <a:rPr lang="fa-IR" sz="1600" b="1" dirty="0">
                <a:solidFill>
                  <a:srgbClr val="000000"/>
                </a:solidFill>
                <a:effectLst/>
                <a:latin typeface="Arial" panose="020B0604020202020204" pitchFamily="34" charset="0"/>
                <a:ea typeface="Arial" panose="020B0604020202020204" pitchFamily="34" charset="0"/>
                <a:cs typeface="B Zar" panose="00000400000000000000" pitchFamily="2" charset="-78"/>
              </a:rPr>
              <a:t>ارتقاء عملکرد نظام آموزش و پژوهش</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07000"/>
              </a:lnSpc>
              <a:spcAft>
                <a:spcPts val="800"/>
              </a:spcAft>
              <a:buFont typeface="IRNazanin"/>
              <a:buAutoNum type="arabicPeriod"/>
            </a:pPr>
            <a:r>
              <a:rPr lang="fa-IR" dirty="0">
                <a:solidFill>
                  <a:srgbClr val="000000"/>
                </a:solidFill>
                <a:effectLst/>
                <a:latin typeface="Arial" panose="020B0604020202020204" pitchFamily="34" charset="0"/>
                <a:ea typeface="Arial" panose="020B0604020202020204" pitchFamily="34" charset="0"/>
                <a:cs typeface="B Zar" panose="00000400000000000000" pitchFamily="2" charset="-78"/>
              </a:rPr>
              <a:t>ارتقاء فرایند های آموزشی در حوزه پزشکی و پیراپزشکی مرکز به میزان 20 درصد سالیانه تا پایان</a:t>
            </a:r>
            <a:r>
              <a:rPr lang="fa-IR" dirty="0">
                <a:solidFill>
                  <a:srgbClr val="000000"/>
                </a:solidFill>
                <a:effectLst/>
                <a:latin typeface="Calibri" panose="020F0502020204030204" pitchFamily="34" charset="0"/>
                <a:ea typeface="Arial" panose="020B0604020202020204" pitchFamily="34" charset="0"/>
                <a:cs typeface="Arial" panose="020B0604020202020204" pitchFamily="34" charset="0"/>
              </a:rPr>
              <a:t> </a:t>
            </a:r>
            <a:r>
              <a:rPr lang="fa-IR" dirty="0">
                <a:solidFill>
                  <a:srgbClr val="000000"/>
                </a:solidFill>
                <a:effectLst/>
                <a:latin typeface="Arial" panose="020B0604020202020204" pitchFamily="34" charset="0"/>
                <a:ea typeface="Arial" panose="020B0604020202020204" pitchFamily="34" charset="0"/>
                <a:cs typeface="B Zar" panose="00000400000000000000" pitchFamily="2" charset="-78"/>
              </a:rPr>
              <a:t>سال پنجم برنامه</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07000"/>
              </a:lnSpc>
              <a:spcAft>
                <a:spcPts val="800"/>
              </a:spcAft>
              <a:buFont typeface="IRNazanin"/>
              <a:buAutoNum type="arabicPeriod"/>
            </a:pPr>
            <a:r>
              <a:rPr lang="fa-IR" dirty="0">
                <a:solidFill>
                  <a:srgbClr val="000000"/>
                </a:solidFill>
                <a:effectLst/>
                <a:latin typeface="Arial" panose="020B0604020202020204" pitchFamily="34" charset="0"/>
                <a:ea typeface="Arial" panose="020B0604020202020204" pitchFamily="34" charset="0"/>
                <a:cs typeface="B Zar" panose="00000400000000000000" pitchFamily="2" charset="-78"/>
              </a:rPr>
              <a:t>تعالی عرصه پژوهش های بالینی و کاربردی مرکز به میزان 20 درصد سالیانه تا پایان</a:t>
            </a:r>
            <a:r>
              <a:rPr lang="fa-IR" dirty="0">
                <a:solidFill>
                  <a:srgbClr val="000000"/>
                </a:solidFill>
                <a:effectLst/>
                <a:latin typeface="Calibri" panose="020F0502020204030204" pitchFamily="34" charset="0"/>
                <a:ea typeface="Arial" panose="020B0604020202020204" pitchFamily="34" charset="0"/>
                <a:cs typeface="Arial" panose="020B0604020202020204" pitchFamily="34" charset="0"/>
              </a:rPr>
              <a:t> </a:t>
            </a:r>
            <a:r>
              <a:rPr lang="fa-IR" dirty="0">
                <a:solidFill>
                  <a:srgbClr val="000000"/>
                </a:solidFill>
                <a:effectLst/>
                <a:latin typeface="Arial" panose="020B0604020202020204" pitchFamily="34" charset="0"/>
                <a:ea typeface="Arial" panose="020B0604020202020204" pitchFamily="34" charset="0"/>
                <a:cs typeface="B Zar" panose="00000400000000000000" pitchFamily="2" charset="-78"/>
              </a:rPr>
              <a:t>سال پنجم برنامه</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r" rtl="1">
              <a:lnSpc>
                <a:spcPct val="107000"/>
              </a:lnSpc>
              <a:spcAft>
                <a:spcPts val="800"/>
              </a:spcAft>
              <a:buFont typeface="IRNazanin"/>
              <a:buAutoNum type="arabicPeriod"/>
            </a:pPr>
            <a:r>
              <a:rPr lang="fa-IR" dirty="0">
                <a:effectLst/>
                <a:latin typeface="Arial" panose="020B0604020202020204" pitchFamily="34" charset="0"/>
                <a:ea typeface="Arial" panose="020B0604020202020204" pitchFamily="34" charset="0"/>
                <a:cs typeface="B Zar" panose="00000400000000000000" pitchFamily="2" charset="-78"/>
              </a:rPr>
              <a:t>ارتقاء عملکرد و توانمندسازی اعضای هیأت علمی</a:t>
            </a:r>
            <a:r>
              <a:rPr lang="fa-IR" dirty="0">
                <a:solidFill>
                  <a:srgbClr val="000000"/>
                </a:solidFill>
                <a:effectLst/>
                <a:latin typeface="Arial" panose="020B0604020202020204" pitchFamily="34" charset="0"/>
                <a:ea typeface="Arial" panose="020B0604020202020204" pitchFamily="34" charset="0"/>
                <a:cs typeface="B Zar" panose="00000400000000000000" pitchFamily="2" charset="-78"/>
              </a:rPr>
              <a:t>  به میزان 20 درصد سالیانه تا پایان</a:t>
            </a:r>
            <a:r>
              <a:rPr lang="fa-IR" dirty="0">
                <a:solidFill>
                  <a:srgbClr val="000000"/>
                </a:solidFill>
                <a:effectLst/>
                <a:latin typeface="Calibri" panose="020F0502020204030204" pitchFamily="34" charset="0"/>
                <a:ea typeface="Arial" panose="020B0604020202020204" pitchFamily="34" charset="0"/>
                <a:cs typeface="Arial" panose="020B0604020202020204" pitchFamily="34" charset="0"/>
              </a:rPr>
              <a:t> </a:t>
            </a:r>
            <a:r>
              <a:rPr lang="fa-IR" dirty="0">
                <a:solidFill>
                  <a:srgbClr val="000000"/>
                </a:solidFill>
                <a:effectLst/>
                <a:latin typeface="Arial" panose="020B0604020202020204" pitchFamily="34" charset="0"/>
                <a:ea typeface="Arial" panose="020B0604020202020204" pitchFamily="34" charset="0"/>
                <a:cs typeface="B Zar" panose="00000400000000000000" pitchFamily="2" charset="-78"/>
              </a:rPr>
              <a:t>سال پنجم برنامه</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4800" dirty="0"/>
          </a:p>
        </p:txBody>
      </p:sp>
    </p:spTree>
    <p:extLst>
      <p:ext uri="{BB962C8B-B14F-4D97-AF65-F5344CB8AC3E}">
        <p14:creationId xmlns:p14="http://schemas.microsoft.com/office/powerpoint/2010/main" val="37268440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311</TotalTime>
  <Words>1474</Words>
  <Application>Microsoft Office PowerPoint</Application>
  <PresentationFormat>Widescreen</PresentationFormat>
  <Paragraphs>102</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B Nazanin</vt:lpstr>
      <vt:lpstr>Calibri</vt:lpstr>
      <vt:lpstr>Calibri Light</vt:lpstr>
      <vt:lpstr>IRNazanin</vt:lpstr>
      <vt:lpstr>Wingdings</vt:lpstr>
      <vt:lpstr>Office Theme</vt:lpstr>
      <vt:lpstr>PowerPoint Presentation</vt:lpstr>
      <vt:lpstr>تدوین برنامه عملیاتی  </vt:lpstr>
      <vt:lpstr>.1 مولفههای برنامه راهبردی  </vt:lpstr>
      <vt:lpstr>شکل .1 مولفه های برنامه راهبردی </vt:lpstr>
      <vt:lpstr>PowerPoint Presentation</vt:lpstr>
      <vt:lpstr>هدف کلان:  </vt:lpstr>
      <vt:lpstr>اهداف کلان مرکز آموزشی درمانی افضلی پور </vt:lpstr>
      <vt:lpstr>PowerPoint Presentation</vt:lpstr>
      <vt:lpstr>چند مثال از اهداف کلان و خرد:  </vt:lpstr>
      <vt:lpstr>نکات مهم در تدوین اهداف خرد </vt:lpstr>
      <vt:lpstr> شاخص اهداف خرد </vt:lpstr>
      <vt:lpstr>PowerPoint Presentation</vt:lpstr>
      <vt:lpstr>PowerPoint Presentation</vt:lpstr>
      <vt:lpstr>PowerPoint Presentation</vt:lpstr>
      <vt:lpstr>ویژگیهای شاخص   شاخص ها باید از ویژگیهای ((D &amp; SMART به شرم زیر برخوردارد باشند: </vt:lpstr>
      <vt:lpstr>برنامه</vt:lpstr>
      <vt:lpstr>PowerPoint Presentation</vt:lpstr>
      <vt:lpstr>PowerPoint Presentation</vt:lpstr>
      <vt:lpstr>فعالیت</vt:lpstr>
      <vt:lpstr>ملاحظات کلیدی درتدوین فعالی ها عبارتند از: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مرضیه خدایی</dc:creator>
  <cp:lastModifiedBy>مرضیه خدایی</cp:lastModifiedBy>
  <cp:revision>4</cp:revision>
  <dcterms:created xsi:type="dcterms:W3CDTF">2025-05-03T05:08:38Z</dcterms:created>
  <dcterms:modified xsi:type="dcterms:W3CDTF">2025-05-04T07:46:13Z</dcterms:modified>
</cp:coreProperties>
</file>